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6" r:id="rId2"/>
    <p:sldId id="394" r:id="rId3"/>
    <p:sldId id="278" r:id="rId4"/>
    <p:sldId id="279" r:id="rId5"/>
    <p:sldId id="280" r:id="rId6"/>
    <p:sldId id="308" r:id="rId7"/>
    <p:sldId id="304" r:id="rId8"/>
    <p:sldId id="265" r:id="rId9"/>
    <p:sldId id="319" r:id="rId10"/>
    <p:sldId id="275" r:id="rId11"/>
    <p:sldId id="320" r:id="rId12"/>
    <p:sldId id="322" r:id="rId13"/>
    <p:sldId id="331" r:id="rId14"/>
    <p:sldId id="302" r:id="rId15"/>
    <p:sldId id="310" r:id="rId16"/>
    <p:sldId id="309" r:id="rId17"/>
    <p:sldId id="332" r:id="rId18"/>
    <p:sldId id="312" r:id="rId19"/>
    <p:sldId id="313" r:id="rId20"/>
    <p:sldId id="318" r:id="rId21"/>
    <p:sldId id="282" r:id="rId22"/>
    <p:sldId id="297" r:id="rId23"/>
    <p:sldId id="298" r:id="rId24"/>
    <p:sldId id="299" r:id="rId25"/>
    <p:sldId id="288" r:id="rId26"/>
    <p:sldId id="402" r:id="rId27"/>
    <p:sldId id="404" r:id="rId28"/>
    <p:sldId id="405" r:id="rId29"/>
    <p:sldId id="323" r:id="rId30"/>
    <p:sldId id="406" r:id="rId31"/>
    <p:sldId id="407" r:id="rId32"/>
    <p:sldId id="408" r:id="rId33"/>
    <p:sldId id="409" r:id="rId34"/>
    <p:sldId id="410" r:id="rId35"/>
    <p:sldId id="411" r:id="rId36"/>
    <p:sldId id="412" r:id="rId37"/>
    <p:sldId id="413" r:id="rId38"/>
    <p:sldId id="414" r:id="rId39"/>
    <p:sldId id="415" r:id="rId40"/>
    <p:sldId id="417" r:id="rId41"/>
    <p:sldId id="418" r:id="rId42"/>
    <p:sldId id="419" r:id="rId43"/>
    <p:sldId id="420" r:id="rId44"/>
    <p:sldId id="267" r:id="rId45"/>
    <p:sldId id="268" r:id="rId46"/>
    <p:sldId id="269" r:id="rId47"/>
    <p:sldId id="271" r:id="rId48"/>
    <p:sldId id="290" r:id="rId49"/>
    <p:sldId id="291" r:id="rId50"/>
    <p:sldId id="292" r:id="rId51"/>
    <p:sldId id="293"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A"/>
    <a:srgbClr val="0D4B93"/>
    <a:srgbClr val="00408D"/>
    <a:srgbClr val="10B0E3"/>
    <a:srgbClr val="FBB2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8" autoAdjust="0"/>
    <p:restoredTop sz="86433" autoAdjust="0"/>
  </p:normalViewPr>
  <p:slideViewPr>
    <p:cSldViewPr snapToGrid="0">
      <p:cViewPr>
        <p:scale>
          <a:sx n="114" d="100"/>
          <a:sy n="114" d="100"/>
        </p:scale>
        <p:origin x="-834" y="258"/>
      </p:cViewPr>
      <p:guideLst>
        <p:guide orient="horz" pos="2160"/>
        <p:guide pos="2880"/>
      </p:guideLst>
    </p:cSldViewPr>
  </p:slideViewPr>
  <p:outlineViewPr>
    <p:cViewPr>
      <p:scale>
        <a:sx n="33" d="100"/>
        <a:sy n="33" d="100"/>
      </p:scale>
      <p:origin x="0" y="33486"/>
    </p:cViewPr>
  </p:outlineViewPr>
  <p:notesTextViewPr>
    <p:cViewPr>
      <p:scale>
        <a:sx n="1" d="1"/>
        <a:sy n="1" d="1"/>
      </p:scale>
      <p:origin x="0" y="0"/>
    </p:cViewPr>
  </p:notesTextViewPr>
  <p:sorterViewPr>
    <p:cViewPr>
      <p:scale>
        <a:sx n="100" d="100"/>
        <a:sy n="100" d="100"/>
      </p:scale>
      <p:origin x="0" y="-1537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65906E-8EB8-46E7-9AAD-80E0680B28E5}" type="datetimeFigureOut">
              <a:rPr lang="fr-BE" smtClean="0"/>
              <a:t>15/02/2017</a:t>
            </a:fld>
            <a:endParaRPr lang="fr-BE"/>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5CD76B-FF9D-4E0A-9591-F3CD48343224}" type="slidenum">
              <a:rPr lang="fr-BE" smtClean="0"/>
              <a:t>‹N°›</a:t>
            </a:fld>
            <a:endParaRPr lang="fr-BE"/>
          </a:p>
        </p:txBody>
      </p:sp>
    </p:spTree>
    <p:extLst>
      <p:ext uri="{BB962C8B-B14F-4D97-AF65-F5344CB8AC3E}">
        <p14:creationId xmlns:p14="http://schemas.microsoft.com/office/powerpoint/2010/main" val="1791597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mailto:annualfund@rotary.org"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dirty="0">
                <a:latin typeface="Arial" panose="020B0604020202020204" pitchFamily="34" charset="0"/>
                <a:ea typeface="ヒラギノ角ゴ Pro W3" pitchFamily="-84" charset="-128"/>
              </a:rPr>
              <a:t>« La mission de la Fondation Rotary est de permettre aux Rotariens de promouvoir l’entente mondiale, la bonne volonté et la paix en œuvrant dans les domaines de la santé, de l’éducation et de la lutte contre la pauvreté. »</a:t>
            </a:r>
          </a:p>
          <a:p>
            <a:endParaRPr lang="fr-FR" altLang="fr-FR" dirty="0">
              <a:latin typeface="Arial" panose="020B0604020202020204" pitchFamily="34" charset="0"/>
              <a:ea typeface="ヒラギノ角ゴ Pro W3" pitchFamily="-84" charset="-128"/>
            </a:endParaRPr>
          </a:p>
          <a:p>
            <a:r>
              <a:rPr lang="fr-FR" altLang="fr-FR" dirty="0">
                <a:latin typeface="Arial" panose="020B0604020202020204" pitchFamily="34" charset="0"/>
                <a:ea typeface="ヒラギノ角ゴ Pro W3" pitchFamily="-84" charset="-128"/>
              </a:rPr>
              <a:t>Plus précisément, nous utilisons l’expertise et la compassion des membres du Rotary pour mettre en œuvre des actions efficaces et durables s’inscrivant dans les six axes stratégiques. Grâce à NOTRE Fondation, nous avons un impact local et international.  </a:t>
            </a:r>
          </a:p>
          <a:p>
            <a:endParaRPr lang="fr-FR" altLang="fr-FR" dirty="0">
              <a:latin typeface="Arial" panose="020B0604020202020204" pitchFamily="34" charset="0"/>
              <a:ea typeface="ヒラギノ角ゴ Pro W3" pitchFamily="-84" charset="-128"/>
            </a:endParaRPr>
          </a:p>
          <a:p>
            <a:endParaRPr lang="en-US" altLang="en-US" dirty="0">
              <a:latin typeface="Arial" panose="020B0604020202020204" pitchFamily="34" charset="0"/>
              <a:ea typeface="ヒラギノ角ゴ Pro W3" pitchFamily="-84" charset="-128"/>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panose="020B0604020202020204" pitchFamily="34" charset="0"/>
                <a:ea typeface="ヒラギノ角ゴ Pro W3" pitchFamily="-84" charset="-128"/>
              </a:defRPr>
            </a:lvl1pPr>
            <a:lvl2pPr marL="742950" indent="-285750" defTabSz="931863" eaLnBrk="0" hangingPunct="0">
              <a:spcBef>
                <a:spcPct val="30000"/>
              </a:spcBef>
              <a:defRPr sz="1200">
                <a:solidFill>
                  <a:schemeClr val="tx1"/>
                </a:solidFill>
                <a:latin typeface="Arial" panose="020B0604020202020204" pitchFamily="34" charset="0"/>
                <a:ea typeface="ヒラギノ角ゴ Pro W3" pitchFamily="-84" charset="-128"/>
              </a:defRPr>
            </a:lvl2pPr>
            <a:lvl3pPr marL="1143000" indent="-228600" defTabSz="931863" eaLnBrk="0" hangingPunct="0">
              <a:spcBef>
                <a:spcPct val="30000"/>
              </a:spcBef>
              <a:defRPr sz="1200">
                <a:solidFill>
                  <a:schemeClr val="tx1"/>
                </a:solidFill>
                <a:latin typeface="Arial" panose="020B0604020202020204" pitchFamily="34" charset="0"/>
                <a:ea typeface="ヒラギノ角ゴ Pro W3" pitchFamily="-84" charset="-128"/>
              </a:defRPr>
            </a:lvl3pPr>
            <a:lvl4pPr marL="1600200" indent="-228600" defTabSz="931863" eaLnBrk="0" hangingPunct="0">
              <a:spcBef>
                <a:spcPct val="30000"/>
              </a:spcBef>
              <a:defRPr sz="1200">
                <a:solidFill>
                  <a:schemeClr val="tx1"/>
                </a:solidFill>
                <a:latin typeface="Arial" panose="020B0604020202020204" pitchFamily="34" charset="0"/>
                <a:ea typeface="ヒラギノ角ゴ Pro W3" pitchFamily="-84" charset="-128"/>
              </a:defRPr>
            </a:lvl4pPr>
            <a:lvl5pPr marL="2057400" indent="-228600" defTabSz="931863" eaLnBrk="0" hangingPunct="0">
              <a:spcBef>
                <a:spcPct val="30000"/>
              </a:spcBef>
              <a:defRPr sz="1200">
                <a:solidFill>
                  <a:schemeClr val="tx1"/>
                </a:solidFill>
                <a:latin typeface="Arial" panose="020B0604020202020204" pitchFamily="34" charset="0"/>
                <a:ea typeface="ヒラギノ角ゴ Pro W3" pitchFamily="-84"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a:spcBef>
                <a:spcPct val="0"/>
              </a:spcBef>
            </a:pPr>
            <a:fld id="{B129401F-3DC5-484F-80AB-5FD9EF2A213D}" type="slidenum">
              <a:rPr lang="en-US" altLang="en-US"/>
              <a:pPr>
                <a:spcBef>
                  <a:spcPct val="0"/>
                </a:spcBef>
              </a:pPr>
              <a:t>3</a:t>
            </a:fld>
            <a:endParaRPr lang="en-US" altLang="en-US"/>
          </a:p>
        </p:txBody>
      </p:sp>
    </p:spTree>
    <p:extLst>
      <p:ext uri="{BB962C8B-B14F-4D97-AF65-F5344CB8AC3E}">
        <p14:creationId xmlns:p14="http://schemas.microsoft.com/office/powerpoint/2010/main" val="1730216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8637A24B-4F38-49F2-8A4B-837878C69ADF}" type="slidenum">
              <a:rPr lang="en-US" altLang="en-US" smtClean="0"/>
              <a:pPr/>
              <a:t>16</a:t>
            </a:fld>
            <a:endParaRPr lang="en-US" altLang="en-US" dirty="0"/>
          </a:p>
        </p:txBody>
      </p:sp>
    </p:spTree>
    <p:extLst>
      <p:ext uri="{BB962C8B-B14F-4D97-AF65-F5344CB8AC3E}">
        <p14:creationId xmlns:p14="http://schemas.microsoft.com/office/powerpoint/2010/main" val="1055768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3503C86-4A1C-4E82-BE2A-5CED894C9E8A}" type="slidenum">
              <a:rPr lang="en-US" altLang="nl-BE" sz="1200">
                <a:solidFill>
                  <a:srgbClr val="000000"/>
                </a:solidFill>
              </a:rPr>
              <a:pPr/>
              <a:t>18</a:t>
            </a:fld>
            <a:endParaRPr lang="en-US" altLang="nl-BE" sz="1200">
              <a:solidFill>
                <a:srgbClr val="000000"/>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latin typeface="Arial" panose="020B0604020202020204" pitchFamily="34" charset="0"/>
                <a:ea typeface="ＭＳ Ｐゴシック" panose="020B0600070205080204" pitchFamily="34" charset="-128"/>
                <a:cs typeface="ヒラギノ角ゴ Pro W3" charset="0"/>
              </a:rPr>
              <a:t>Depuis plus de 100 ans, les Rotariens améliorent le quotidien des populations à travers le monde. Votre soutien financier à la Fondation Rotary permet d’apporter des changements durables et d’inspirer d’autres à se joindre à nous pour </a:t>
            </a:r>
            <a:r>
              <a:rPr lang="fr-FR" altLang="en-US" i="1" dirty="0">
                <a:latin typeface="Arial" panose="020B0604020202020204" pitchFamily="34" charset="0"/>
                <a:ea typeface="ＭＳ Ｐゴシック" panose="020B0600070205080204" pitchFamily="34" charset="-128"/>
                <a:cs typeface="ヒラギノ角ゴ Pro W3" charset="0"/>
              </a:rPr>
              <a:t>Faire le bien dans le monde. </a:t>
            </a:r>
            <a:endParaRPr lang="fr-FR" altLang="en-US" sz="1400" dirty="0">
              <a:latin typeface="Arial" panose="020B0604020202020204" pitchFamily="34" charset="0"/>
              <a:ea typeface="ＭＳ Ｐゴシック" panose="020B0600070205080204" pitchFamily="34" charset="-128"/>
              <a:cs typeface="ヒラギノ角ゴ Pro W3" charset="0"/>
            </a:endParaRPr>
          </a:p>
        </p:txBody>
      </p:sp>
    </p:spTree>
    <p:extLst>
      <p:ext uri="{BB962C8B-B14F-4D97-AF65-F5344CB8AC3E}">
        <p14:creationId xmlns:p14="http://schemas.microsoft.com/office/powerpoint/2010/main" val="3540444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a:latin typeface="Arial" panose="020B0604020202020204" pitchFamily="34" charset="0"/>
                <a:ea typeface="ＭＳ Ｐゴシック" panose="020B0600070205080204" pitchFamily="34" charset="-128"/>
                <a:cs typeface="ヒラギノ角ゴ Pro W3" charset="0"/>
              </a:rPr>
              <a:t>Nommé en hommage au fondateur du Rotary, le Cercle Paul Harris reconnaît la générosité des donateurs qui versent annuellement au moins mille dollars au Fonds annuel, à PolioPlus ou à des subventions de la Fondation déjà approuvées. Administré autrefois par les districts, le Cercle Paul Harris est depuis le 1</a:t>
            </a:r>
            <a:r>
              <a:rPr lang="fr-FR" altLang="en-US" baseline="30000">
                <a:latin typeface="Arial" panose="020B0604020202020204" pitchFamily="34" charset="0"/>
                <a:ea typeface="ＭＳ Ｐゴシック" panose="020B0600070205080204" pitchFamily="34" charset="-128"/>
                <a:cs typeface="ヒラギノ角ゴ Pro W3" charset="0"/>
              </a:rPr>
              <a:t>er</a:t>
            </a:r>
            <a:r>
              <a:rPr lang="fr-FR" altLang="en-US">
                <a:latin typeface="Arial" panose="020B0604020202020204" pitchFamily="34" charset="0"/>
                <a:ea typeface="ＭＳ Ｐゴシック" panose="020B0600070205080204" pitchFamily="34" charset="-128"/>
                <a:cs typeface="ヒラギノ角ゴ Pro W3" charset="0"/>
              </a:rPr>
              <a:t> juillet 2013 un programme officiel de la Fondation suite à une décision prise par ses administrateurs. Son objet est d’identifier, de démarcher et de remercier les membres qui sont en mesure de faire des dons significatifs permettant d’améliorer les conditions de vie dans le monde.</a:t>
            </a:r>
            <a:endParaRPr lang="fr-FR" altLang="en-US" b="1">
              <a:latin typeface="Arial" panose="020B0604020202020204" pitchFamily="34" charset="0"/>
              <a:ea typeface="ＭＳ Ｐゴシック" panose="020B0600070205080204" pitchFamily="34" charset="-128"/>
              <a:cs typeface="ヒラギノ角ゴ Pro W3" charset="0"/>
            </a:endParaRPr>
          </a:p>
          <a:p>
            <a:endParaRPr lang="fr-FR" altLang="en-US">
              <a:latin typeface="Arial" panose="020B0604020202020204" pitchFamily="34" charset="0"/>
              <a:ea typeface="ＭＳ Ｐゴシック" panose="020B0600070205080204" pitchFamily="34" charset="-128"/>
              <a:cs typeface="ヒラギノ角ゴ Pro W3" charset="0"/>
            </a:endParaRPr>
          </a:p>
          <a:p>
            <a:r>
              <a:rPr lang="fr-FR" altLang="en-US">
                <a:latin typeface="Arial" panose="020B0604020202020204" pitchFamily="34" charset="0"/>
                <a:ea typeface="ＭＳ Ｐゴシック" panose="020B0600070205080204" pitchFamily="34" charset="-128"/>
                <a:cs typeface="ヒラギノ角ゴ Pro W3" charset="0"/>
              </a:rPr>
              <a:t>Le premier Cercle Paul Harris a été créé en 1999 par l’ancien gouverneur du district 5340 Wayne Cusick, conscient que tous les Rotariens ne pouvaient pas donner mille dollars par an à la Fondation, mais qu’il fallait tout de même encourager ceux qui en avaient la possibilité. L’idée a rapidement été reprise dans de nombreux districts.</a:t>
            </a:r>
          </a:p>
          <a:p>
            <a:endParaRPr lang="en-US" altLang="en-US">
              <a:latin typeface="Arial" panose="020B0604020202020204" pitchFamily="34" charset="0"/>
              <a:ea typeface="ＭＳ Ｐゴシック" panose="020B0600070205080204" pitchFamily="34" charset="-128"/>
              <a:cs typeface="ヒラギノ角ゴ Pro W3" charset="0"/>
            </a:endParaRPr>
          </a:p>
          <a:p>
            <a:endParaRPr lang="en-US" altLang="en-US">
              <a:latin typeface="Arial" panose="020B0604020202020204" pitchFamily="34" charset="0"/>
              <a:ea typeface="ＭＳ Ｐゴシック" panose="020B0600070205080204" pitchFamily="34" charset="-128"/>
              <a:cs typeface="ヒラギノ角ゴ Pro W3" charset="0"/>
            </a:endParaRPr>
          </a:p>
          <a:p>
            <a:endParaRPr lang="en-US" altLang="en-US">
              <a:latin typeface="Arial" panose="020B0604020202020204" pitchFamily="34" charset="0"/>
              <a:ea typeface="ＭＳ Ｐゴシック" panose="020B0600070205080204" pitchFamily="34" charset="-128"/>
              <a:cs typeface="ヒラギノ角ゴ Pro W3"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1863"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DD14B08-52CF-4CD1-8712-79947A784A7C}" type="slidenum">
              <a:rPr lang="en-US" altLang="en-US" sz="1200"/>
              <a:pPr/>
              <a:t>19</a:t>
            </a:fld>
            <a:endParaRPr lang="en-US" altLang="en-US" sz="1200"/>
          </a:p>
        </p:txBody>
      </p:sp>
    </p:spTree>
    <p:extLst>
      <p:ext uri="{BB962C8B-B14F-4D97-AF65-F5344CB8AC3E}">
        <p14:creationId xmlns:p14="http://schemas.microsoft.com/office/powerpoint/2010/main" val="594170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a:latin typeface="Arial" panose="020B0604020202020204" pitchFamily="34" charset="0"/>
                <a:ea typeface="ＭＳ Ｐゴシック" panose="020B0600070205080204" pitchFamily="34" charset="-128"/>
                <a:cs typeface="ヒラギノ角ゴ Pro W3" charset="0"/>
              </a:rPr>
              <a:t>Les membres du Cercle Paul Harris peuvent recevoir un insigne distinctif reconnaissant leur engagement pour </a:t>
            </a:r>
            <a:r>
              <a:rPr lang="fr-FR" altLang="en-US" i="1">
                <a:latin typeface="Arial" panose="020B0604020202020204" pitchFamily="34" charset="0"/>
                <a:ea typeface="ＭＳ Ｐゴシック" panose="020B0600070205080204" pitchFamily="34" charset="-128"/>
                <a:cs typeface="ヒラギノ角ゴ Pro W3" charset="0"/>
              </a:rPr>
              <a:t>Faire le bien dans le monde</a:t>
            </a:r>
            <a:r>
              <a:rPr lang="fr-FR" altLang="en-US">
                <a:latin typeface="Arial" panose="020B0604020202020204" pitchFamily="34" charset="0"/>
                <a:ea typeface="ＭＳ Ｐゴシック" panose="020B0600070205080204" pitchFamily="34" charset="-128"/>
                <a:cs typeface="ヒラギノ角ゴ Pro W3" charset="0"/>
              </a:rPr>
              <a:t>. </a:t>
            </a:r>
          </a:p>
          <a:p>
            <a:endParaRPr lang="fr-FR" altLang="en-US">
              <a:latin typeface="Arial" panose="020B0604020202020204" pitchFamily="34" charset="0"/>
              <a:ea typeface="ＭＳ Ｐゴシック" panose="020B0600070205080204" pitchFamily="34" charset="-128"/>
              <a:cs typeface="ヒラギノ角ゴ Pro W3" charset="0"/>
            </a:endParaRPr>
          </a:p>
          <a:p>
            <a:r>
              <a:rPr lang="fr-FR" altLang="en-US">
                <a:latin typeface="Arial" panose="020B0604020202020204" pitchFamily="34" charset="0"/>
                <a:ea typeface="ＭＳ Ｐゴシック" panose="020B0600070205080204" pitchFamily="34" charset="-128"/>
                <a:cs typeface="ヒラギノ角ゴ Pro W3" charset="0"/>
              </a:rPr>
              <a:t>La Fondation fournit les insignes aux dirigeants de district qui en font la demande à </a:t>
            </a:r>
            <a:r>
              <a:rPr lang="fr-FR" altLang="en-US" u="sng">
                <a:latin typeface="Arial" panose="020B0604020202020204" pitchFamily="34" charset="0"/>
                <a:ea typeface="ＭＳ Ｐゴシック" panose="020B0600070205080204" pitchFamily="34" charset="-128"/>
                <a:cs typeface="ヒラギノ角ゴ Pro W3" charset="0"/>
                <a:hlinkClick r:id="rId3"/>
              </a:rPr>
              <a:t>annualfund@rotary.org</a:t>
            </a:r>
            <a:r>
              <a:rPr lang="fr-FR" altLang="en-US" u="sng">
                <a:latin typeface="Arial" panose="020B0604020202020204" pitchFamily="34" charset="0"/>
                <a:ea typeface="ＭＳ Ｐゴシック" panose="020B0600070205080204" pitchFamily="34" charset="-128"/>
                <a:cs typeface="ヒラギノ角ゴ Pro W3" charset="0"/>
              </a:rPr>
              <a:t> </a:t>
            </a:r>
            <a:r>
              <a:rPr lang="fr-FR" altLang="en-US">
                <a:latin typeface="Arial" panose="020B0604020202020204" pitchFamily="34" charset="0"/>
                <a:ea typeface="ＭＳ Ｐゴシック" panose="020B0600070205080204" pitchFamily="34" charset="-128"/>
                <a:cs typeface="ヒラギノ角ゴ Pro W3" charset="0"/>
              </a:rPr>
              <a:t> et qui sont encouragés à organiser une cérémonie reconnaissant la générosité des membres du Cercle Paul Harris (les districts peuvent également préparer des certificats). L’insigne peut être monté sur d’autres insignes (PHF, donateur majeur, société des testateurs ou cercle Arch C. Klumph).</a:t>
            </a:r>
          </a:p>
          <a:p>
            <a:endParaRPr lang="fr-FR" altLang="en-US">
              <a:latin typeface="Arial" panose="020B0604020202020204" pitchFamily="34" charset="0"/>
              <a:ea typeface="ＭＳ Ｐゴシック" panose="020B0600070205080204" pitchFamily="34" charset="-128"/>
              <a:cs typeface="ヒラギノ角ゴ Pro W3" charset="0"/>
            </a:endParaRPr>
          </a:p>
          <a:p>
            <a:r>
              <a:rPr lang="fr-FR" altLang="en-US">
                <a:latin typeface="Arial" panose="020B0604020202020204" pitchFamily="34" charset="0"/>
                <a:ea typeface="ＭＳ Ｐゴシック" panose="020B0600070205080204" pitchFamily="34" charset="-128"/>
                <a:cs typeface="ヒラギノ角ゴ Pro W3" charset="0"/>
              </a:rPr>
              <a:t>Les membres du Cercle Paul Harris peuvent également attribuer des PHF à des proches ou à des amis Rotariens en combinant dons et points. </a:t>
            </a:r>
          </a:p>
          <a:p>
            <a:endParaRPr lang="en-US" altLang="en-US">
              <a:latin typeface="Arial" panose="020B0604020202020204" pitchFamily="34" charset="0"/>
              <a:ea typeface="ＭＳ Ｐゴシック" panose="020B0600070205080204" pitchFamily="34" charset="-128"/>
              <a:cs typeface="ヒラギノ角ゴ Pro W3" charset="0"/>
            </a:endParaRPr>
          </a:p>
          <a:p>
            <a:endParaRPr lang="en-US" altLang="en-US">
              <a:latin typeface="Arial" panose="020B0604020202020204" pitchFamily="34" charset="0"/>
              <a:ea typeface="ＭＳ Ｐゴシック" panose="020B0600070205080204" pitchFamily="34" charset="-128"/>
              <a:cs typeface="ヒラギノ角ゴ Pro W3"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1863"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22F1DA9-018E-4A79-A96A-35E6694D3BDE}" type="slidenum">
              <a:rPr lang="en-US" altLang="en-US" sz="1200"/>
              <a:pPr/>
              <a:t>20</a:t>
            </a:fld>
            <a:endParaRPr lang="en-US" altLang="en-US" sz="1200"/>
          </a:p>
        </p:txBody>
      </p:sp>
    </p:spTree>
    <p:extLst>
      <p:ext uri="{BB962C8B-B14F-4D97-AF65-F5344CB8AC3E}">
        <p14:creationId xmlns:p14="http://schemas.microsoft.com/office/powerpoint/2010/main" val="749660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8637A24B-4F38-49F2-8A4B-837878C69ADF}" type="slidenum">
              <a:rPr lang="en-US" altLang="en-US" smtClean="0"/>
              <a:pPr/>
              <a:t>21</a:t>
            </a:fld>
            <a:endParaRPr lang="en-US" altLang="en-US" dirty="0"/>
          </a:p>
        </p:txBody>
      </p:sp>
    </p:spTree>
    <p:extLst>
      <p:ext uri="{BB962C8B-B14F-4D97-AF65-F5344CB8AC3E}">
        <p14:creationId xmlns:p14="http://schemas.microsoft.com/office/powerpoint/2010/main" val="3944098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Zeker</a:t>
            </a:r>
            <a:r>
              <a:rPr lang="nl-BE" baseline="0" dirty="0"/>
              <a:t> ook het lokale aspect onderlijnen.</a:t>
            </a:r>
            <a:endParaRPr lang="nl-BE" dirty="0"/>
          </a:p>
        </p:txBody>
      </p:sp>
      <p:sp>
        <p:nvSpPr>
          <p:cNvPr id="4" name="Tijdelijke aanduiding voor dianummer 3"/>
          <p:cNvSpPr>
            <a:spLocks noGrp="1"/>
          </p:cNvSpPr>
          <p:nvPr>
            <p:ph type="sldNum" sz="quarter" idx="10"/>
          </p:nvPr>
        </p:nvSpPr>
        <p:spPr/>
        <p:txBody>
          <a:bodyPr/>
          <a:lstStyle/>
          <a:p>
            <a:pPr>
              <a:defRPr/>
            </a:pPr>
            <a:fld id="{1F534061-216D-4148-9998-19823CC69D14}" type="slidenum">
              <a:rPr lang="en-US" altLang="nl-BE" smtClean="0"/>
              <a:pPr>
                <a:defRPr/>
              </a:pPr>
              <a:t>22</a:t>
            </a:fld>
            <a:endParaRPr lang="en-US" altLang="nl-BE"/>
          </a:p>
        </p:txBody>
      </p:sp>
    </p:spTree>
    <p:extLst>
      <p:ext uri="{BB962C8B-B14F-4D97-AF65-F5344CB8AC3E}">
        <p14:creationId xmlns:p14="http://schemas.microsoft.com/office/powerpoint/2010/main" val="2831673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8637A24B-4F38-49F2-8A4B-837878C69ADF}" type="slidenum">
              <a:rPr lang="en-US" altLang="en-US" smtClean="0"/>
              <a:pPr/>
              <a:t>23</a:t>
            </a:fld>
            <a:endParaRPr lang="en-US" altLang="en-US" dirty="0"/>
          </a:p>
        </p:txBody>
      </p:sp>
    </p:spTree>
    <p:extLst>
      <p:ext uri="{BB962C8B-B14F-4D97-AF65-F5344CB8AC3E}">
        <p14:creationId xmlns:p14="http://schemas.microsoft.com/office/powerpoint/2010/main" val="16618701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8637A24B-4F38-49F2-8A4B-837878C69ADF}" type="slidenum">
              <a:rPr lang="en-US" altLang="en-US" smtClean="0"/>
              <a:pPr/>
              <a:t>25</a:t>
            </a:fld>
            <a:endParaRPr lang="en-US" altLang="en-US" dirty="0"/>
          </a:p>
        </p:txBody>
      </p:sp>
    </p:spTree>
    <p:extLst>
      <p:ext uri="{BB962C8B-B14F-4D97-AF65-F5344CB8AC3E}">
        <p14:creationId xmlns:p14="http://schemas.microsoft.com/office/powerpoint/2010/main" val="250133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Espace réservé des not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92164"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4DEDC34-819C-4F10-8B58-63F5B809E8BC}" type="slidenum">
              <a:rPr lang="en-US" altLang="en-US"/>
              <a:pPr eaLnBrk="1" hangingPunct="1"/>
              <a:t>26</a:t>
            </a:fld>
            <a:endParaRPr lang="en-US" altLang="en-US"/>
          </a:p>
        </p:txBody>
      </p:sp>
    </p:spTree>
    <p:extLst>
      <p:ext uri="{BB962C8B-B14F-4D97-AF65-F5344CB8AC3E}">
        <p14:creationId xmlns:p14="http://schemas.microsoft.com/office/powerpoint/2010/main" val="1034857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nl-BE">
              <a:latin typeface="Arial" panose="020B0604020202020204" pitchFamily="34" charset="0"/>
              <a:ea typeface="ヒラギノ角ゴ Pro W3"/>
              <a:cs typeface="ヒラギノ角ゴ Pro W3"/>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28663" indent="-279400" eaLnBrk="0" hangingPunct="0">
              <a:spcBef>
                <a:spcPct val="30000"/>
              </a:spcBef>
              <a:defRPr sz="1200">
                <a:solidFill>
                  <a:schemeClr val="tx1"/>
                </a:solidFill>
                <a:latin typeface="Calibri" panose="020F0502020204030204" pitchFamily="34" charset="0"/>
              </a:defRPr>
            </a:lvl2pPr>
            <a:lvl3pPr marL="1120775" indent="-223838" eaLnBrk="0" hangingPunct="0">
              <a:spcBef>
                <a:spcPct val="30000"/>
              </a:spcBef>
              <a:defRPr sz="1200">
                <a:solidFill>
                  <a:schemeClr val="tx1"/>
                </a:solidFill>
                <a:latin typeface="Calibri" panose="020F0502020204030204" pitchFamily="34" charset="0"/>
              </a:defRPr>
            </a:lvl3pPr>
            <a:lvl4pPr marL="1570038" indent="-223838" eaLnBrk="0" hangingPunct="0">
              <a:spcBef>
                <a:spcPct val="30000"/>
              </a:spcBef>
              <a:defRPr sz="1200">
                <a:solidFill>
                  <a:schemeClr val="tx1"/>
                </a:solidFill>
                <a:latin typeface="Calibri" panose="020F0502020204030204" pitchFamily="34" charset="0"/>
              </a:defRPr>
            </a:lvl4pPr>
            <a:lvl5pPr marL="2017713" indent="-223838" eaLnBrk="0" hangingPunct="0">
              <a:spcBef>
                <a:spcPct val="30000"/>
              </a:spcBef>
              <a:defRPr sz="1200">
                <a:solidFill>
                  <a:schemeClr val="tx1"/>
                </a:solidFill>
                <a:latin typeface="Calibri" panose="020F0502020204030204" pitchFamily="34" charset="0"/>
              </a:defRPr>
            </a:lvl5pPr>
            <a:lvl6pPr marL="2474913" indent="-223838" defTabSz="457200" eaLnBrk="0" fontAlgn="base" hangingPunct="0">
              <a:spcBef>
                <a:spcPct val="30000"/>
              </a:spcBef>
              <a:spcAft>
                <a:spcPct val="0"/>
              </a:spcAft>
              <a:defRPr sz="1200">
                <a:solidFill>
                  <a:schemeClr val="tx1"/>
                </a:solidFill>
                <a:latin typeface="Calibri" panose="020F0502020204030204" pitchFamily="34" charset="0"/>
              </a:defRPr>
            </a:lvl6pPr>
            <a:lvl7pPr marL="2932113" indent="-223838" defTabSz="457200" eaLnBrk="0" fontAlgn="base" hangingPunct="0">
              <a:spcBef>
                <a:spcPct val="30000"/>
              </a:spcBef>
              <a:spcAft>
                <a:spcPct val="0"/>
              </a:spcAft>
              <a:defRPr sz="1200">
                <a:solidFill>
                  <a:schemeClr val="tx1"/>
                </a:solidFill>
                <a:latin typeface="Calibri" panose="020F0502020204030204" pitchFamily="34" charset="0"/>
              </a:defRPr>
            </a:lvl7pPr>
            <a:lvl8pPr marL="3389313" indent="-223838" defTabSz="457200" eaLnBrk="0" fontAlgn="base" hangingPunct="0">
              <a:spcBef>
                <a:spcPct val="30000"/>
              </a:spcBef>
              <a:spcAft>
                <a:spcPct val="0"/>
              </a:spcAft>
              <a:defRPr sz="1200">
                <a:solidFill>
                  <a:schemeClr val="tx1"/>
                </a:solidFill>
                <a:latin typeface="Calibri" panose="020F0502020204030204" pitchFamily="34" charset="0"/>
              </a:defRPr>
            </a:lvl8pPr>
            <a:lvl9pPr marL="3846513" indent="-223838"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9D722C6-CC9A-4A13-BEF1-FD1570A6F6D1}" type="slidenum">
              <a:rPr lang="en-US" altLang="nl-BE">
                <a:solidFill>
                  <a:srgbClr val="000000"/>
                </a:solidFill>
                <a:latin typeface="Arial" panose="020B0604020202020204" pitchFamily="34" charset="0"/>
                <a:ea typeface="MS PGothic" panose="020B0600070205080204" pitchFamily="34" charset="-128"/>
              </a:rPr>
              <a:pPr>
                <a:spcBef>
                  <a:spcPct val="0"/>
                </a:spcBef>
              </a:pPr>
              <a:t>30</a:t>
            </a:fld>
            <a:endParaRPr lang="en-US" altLang="nl-BE">
              <a:solidFill>
                <a:srgbClr val="000000"/>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596659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dirty="0">
                <a:latin typeface="Arial" panose="020B0604020202020204" pitchFamily="34" charset="0"/>
                <a:ea typeface="ヒラギノ角ゴ Pro W3" pitchFamily="-84" charset="-128"/>
              </a:rPr>
              <a:t>Qu’il s’agisse d’éradiquer la polio en Inde, de creuser des puits aux Philippines, de distribuer des dictionnaires dans l’école du quartier ou de permettre à un boursier d’étudier les dispositifs de paix et de résolution des conflits, le Rotary crée un environnement et des circonstances propices à la promotion de la paix dans le monde.</a:t>
            </a:r>
          </a:p>
          <a:p>
            <a:endParaRPr lang="fr-FR" altLang="fr-FR" dirty="0">
              <a:latin typeface="Arial" panose="020B0604020202020204" pitchFamily="34" charset="0"/>
              <a:ea typeface="ヒラギノ角ゴ Pro W3" pitchFamily="-84" charset="-128"/>
            </a:endParaRPr>
          </a:p>
          <a:p>
            <a:r>
              <a:rPr lang="fr-FR" altLang="fr-FR" dirty="0">
                <a:latin typeface="Arial" panose="020B0604020202020204" pitchFamily="34" charset="0"/>
                <a:ea typeface="ヒラギノ角ゴ Pro W3" pitchFamily="-84" charset="-128"/>
              </a:rPr>
              <a:t>Pourquoi le Rotary est-il, selon vous, si spécial ? </a:t>
            </a:r>
          </a:p>
          <a:p>
            <a:r>
              <a:rPr lang="fr-FR" altLang="fr-FR" b="1" dirty="0">
                <a:latin typeface="Arial" panose="020B0604020202020204" pitchFamily="34" charset="0"/>
                <a:ea typeface="ヒラギノ角ゴ Pro W3" pitchFamily="-84" charset="-128"/>
              </a:rPr>
              <a:t>[Demandez aux participants de répondre]</a:t>
            </a:r>
          </a:p>
          <a:p>
            <a:endParaRPr lang="fr-FR" altLang="fr-FR" dirty="0">
              <a:latin typeface="Arial" panose="020B0604020202020204" pitchFamily="34" charset="0"/>
              <a:ea typeface="ヒラギノ角ゴ Pro W3" pitchFamily="-84" charset="-128"/>
            </a:endParaRPr>
          </a:p>
          <a:p>
            <a:r>
              <a:rPr lang="fr-FR" altLang="en-US" b="1" dirty="0">
                <a:latin typeface="Arial" panose="020B0604020202020204" pitchFamily="34" charset="0"/>
                <a:ea typeface="ヒラギノ角ゴ Pro W3" pitchFamily="-84" charset="-128"/>
              </a:rPr>
              <a:t>La Fondation Rotary</a:t>
            </a:r>
          </a:p>
          <a:p>
            <a:r>
              <a:rPr lang="fr-FR" altLang="en-US" dirty="0">
                <a:latin typeface="Arial" panose="020B0604020202020204" pitchFamily="34" charset="0"/>
                <a:ea typeface="ヒラギノ角ゴ Pro W3" pitchFamily="-84" charset="-128"/>
              </a:rPr>
              <a:t>-Répond à </a:t>
            </a:r>
            <a:r>
              <a:rPr lang="fr-FR" altLang="en-US" i="1" u="sng" dirty="0">
                <a:latin typeface="Arial" panose="020B0604020202020204" pitchFamily="34" charset="0"/>
                <a:ea typeface="ヒラギノ角ゴ Pro W3" pitchFamily="-84" charset="-128"/>
              </a:rPr>
              <a:t>tous </a:t>
            </a:r>
            <a:r>
              <a:rPr lang="fr-FR" altLang="en-US" dirty="0">
                <a:latin typeface="Arial" panose="020B0604020202020204" pitchFamily="34" charset="0"/>
                <a:ea typeface="ヒラギノ角ゴ Pro W3" pitchFamily="-84" charset="-128"/>
              </a:rPr>
              <a:t>les besoins éducatifs et humanitaires les plus importants</a:t>
            </a:r>
          </a:p>
          <a:p>
            <a:r>
              <a:rPr lang="fr-FR" altLang="en-US" dirty="0">
                <a:latin typeface="Arial" panose="020B0604020202020204" pitchFamily="34" charset="0"/>
                <a:ea typeface="ヒラギノ角ゴ Pro W3" pitchFamily="-84" charset="-128"/>
              </a:rPr>
              <a:t>-Sa portée est </a:t>
            </a:r>
            <a:r>
              <a:rPr lang="fr-FR" altLang="en-US" i="1" u="sng" dirty="0">
                <a:latin typeface="Arial" panose="020B0604020202020204" pitchFamily="34" charset="0"/>
                <a:ea typeface="ヒラギノ角ゴ Pro W3" pitchFamily="-84" charset="-128"/>
              </a:rPr>
              <a:t>plus importante</a:t>
            </a:r>
            <a:r>
              <a:rPr lang="fr-FR" altLang="en-US" dirty="0">
                <a:latin typeface="Arial" panose="020B0604020202020204" pitchFamily="34" charset="0"/>
                <a:ea typeface="ヒラギノ角ゴ Pro W3" pitchFamily="-84" charset="-128"/>
              </a:rPr>
              <a:t> que celle des Nations unies</a:t>
            </a:r>
          </a:p>
          <a:p>
            <a:r>
              <a:rPr lang="fr-FR" altLang="en-US" dirty="0">
                <a:latin typeface="Arial" panose="020B0604020202020204" pitchFamily="34" charset="0"/>
                <a:ea typeface="ヒラギノ角ゴ Pro W3" pitchFamily="-84" charset="-128"/>
              </a:rPr>
              <a:t>-Nous pouvons aller là où les groupes politiques et religieux ne peuvent pas aller.</a:t>
            </a:r>
          </a:p>
          <a:p>
            <a:endParaRPr lang="fr-FR" altLang="en-US" dirty="0">
              <a:latin typeface="Arial" panose="020B0604020202020204" pitchFamily="34" charset="0"/>
              <a:ea typeface="ヒラギノ角ゴ Pro W3" pitchFamily="-84" charset="-128"/>
            </a:endParaRPr>
          </a:p>
          <a:p>
            <a:r>
              <a:rPr lang="fr-FR" altLang="fr-FR" dirty="0">
                <a:latin typeface="Arial" panose="020B0604020202020204" pitchFamily="34" charset="0"/>
                <a:ea typeface="ヒラギノ角ゴ Pro W3" pitchFamily="-84" charset="-128"/>
              </a:rPr>
              <a:t>Merci de vos commentaires. Je vous encourage à faire profiter d’autres Rotariens et la Fondation de vos expériences.</a:t>
            </a:r>
          </a:p>
          <a:p>
            <a:endParaRPr lang="fr-FR" altLang="en-US" dirty="0">
              <a:latin typeface="Arial" panose="020B0604020202020204" pitchFamily="34" charset="0"/>
              <a:ea typeface="ヒラギノ角ゴ Pro W3" pitchFamily="-84" charset="-128"/>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panose="020B0604020202020204" pitchFamily="34" charset="0"/>
                <a:ea typeface="ヒラギノ角ゴ Pro W3" pitchFamily="-84" charset="-128"/>
              </a:defRPr>
            </a:lvl1pPr>
            <a:lvl2pPr marL="742950" indent="-285750" defTabSz="931863" eaLnBrk="0" hangingPunct="0">
              <a:spcBef>
                <a:spcPct val="30000"/>
              </a:spcBef>
              <a:defRPr sz="1200">
                <a:solidFill>
                  <a:schemeClr val="tx1"/>
                </a:solidFill>
                <a:latin typeface="Arial" panose="020B0604020202020204" pitchFamily="34" charset="0"/>
                <a:ea typeface="ヒラギノ角ゴ Pro W3" pitchFamily="-84" charset="-128"/>
              </a:defRPr>
            </a:lvl2pPr>
            <a:lvl3pPr marL="1143000" indent="-228600" defTabSz="931863" eaLnBrk="0" hangingPunct="0">
              <a:spcBef>
                <a:spcPct val="30000"/>
              </a:spcBef>
              <a:defRPr sz="1200">
                <a:solidFill>
                  <a:schemeClr val="tx1"/>
                </a:solidFill>
                <a:latin typeface="Arial" panose="020B0604020202020204" pitchFamily="34" charset="0"/>
                <a:ea typeface="ヒラギノ角ゴ Pro W3" pitchFamily="-84" charset="-128"/>
              </a:defRPr>
            </a:lvl3pPr>
            <a:lvl4pPr marL="1600200" indent="-228600" defTabSz="931863" eaLnBrk="0" hangingPunct="0">
              <a:spcBef>
                <a:spcPct val="30000"/>
              </a:spcBef>
              <a:defRPr sz="1200">
                <a:solidFill>
                  <a:schemeClr val="tx1"/>
                </a:solidFill>
                <a:latin typeface="Arial" panose="020B0604020202020204" pitchFamily="34" charset="0"/>
                <a:ea typeface="ヒラギノ角ゴ Pro W3" pitchFamily="-84" charset="-128"/>
              </a:defRPr>
            </a:lvl4pPr>
            <a:lvl5pPr marL="2057400" indent="-228600" defTabSz="931863" eaLnBrk="0" hangingPunct="0">
              <a:spcBef>
                <a:spcPct val="30000"/>
              </a:spcBef>
              <a:defRPr sz="1200">
                <a:solidFill>
                  <a:schemeClr val="tx1"/>
                </a:solidFill>
                <a:latin typeface="Arial" panose="020B0604020202020204" pitchFamily="34" charset="0"/>
                <a:ea typeface="ヒラギノ角ゴ Pro W3" pitchFamily="-84"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a:spcBef>
                <a:spcPct val="0"/>
              </a:spcBef>
            </a:pPr>
            <a:fld id="{883866FE-6BCC-4C8D-BD0C-08CDD81564A9}" type="slidenum">
              <a:rPr lang="en-US" altLang="en-US"/>
              <a:pPr>
                <a:spcBef>
                  <a:spcPct val="0"/>
                </a:spcBef>
              </a:pPr>
              <a:t>4</a:t>
            </a:fld>
            <a:endParaRPr lang="en-US" altLang="en-US"/>
          </a:p>
        </p:txBody>
      </p:sp>
    </p:spTree>
    <p:extLst>
      <p:ext uri="{BB962C8B-B14F-4D97-AF65-F5344CB8AC3E}">
        <p14:creationId xmlns:p14="http://schemas.microsoft.com/office/powerpoint/2010/main" val="770307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nl-BE">
              <a:latin typeface="Arial" panose="020B0604020202020204" pitchFamily="34" charset="0"/>
              <a:ea typeface="ヒラギノ角ゴ Pro W3"/>
              <a:cs typeface="ヒラギノ角ゴ Pro W3"/>
            </a:endParaRP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28663" indent="-279400" eaLnBrk="0" hangingPunct="0">
              <a:spcBef>
                <a:spcPct val="30000"/>
              </a:spcBef>
              <a:defRPr sz="1200">
                <a:solidFill>
                  <a:schemeClr val="tx1"/>
                </a:solidFill>
                <a:latin typeface="Calibri" panose="020F0502020204030204" pitchFamily="34" charset="0"/>
              </a:defRPr>
            </a:lvl2pPr>
            <a:lvl3pPr marL="1120775" indent="-223838" eaLnBrk="0" hangingPunct="0">
              <a:spcBef>
                <a:spcPct val="30000"/>
              </a:spcBef>
              <a:defRPr sz="1200">
                <a:solidFill>
                  <a:schemeClr val="tx1"/>
                </a:solidFill>
                <a:latin typeface="Calibri" panose="020F0502020204030204" pitchFamily="34" charset="0"/>
              </a:defRPr>
            </a:lvl3pPr>
            <a:lvl4pPr marL="1570038" indent="-223838" eaLnBrk="0" hangingPunct="0">
              <a:spcBef>
                <a:spcPct val="30000"/>
              </a:spcBef>
              <a:defRPr sz="1200">
                <a:solidFill>
                  <a:schemeClr val="tx1"/>
                </a:solidFill>
                <a:latin typeface="Calibri" panose="020F0502020204030204" pitchFamily="34" charset="0"/>
              </a:defRPr>
            </a:lvl4pPr>
            <a:lvl5pPr marL="2017713" indent="-223838" eaLnBrk="0" hangingPunct="0">
              <a:spcBef>
                <a:spcPct val="30000"/>
              </a:spcBef>
              <a:defRPr sz="1200">
                <a:solidFill>
                  <a:schemeClr val="tx1"/>
                </a:solidFill>
                <a:latin typeface="Calibri" panose="020F0502020204030204" pitchFamily="34" charset="0"/>
              </a:defRPr>
            </a:lvl5pPr>
            <a:lvl6pPr marL="2474913" indent="-223838" defTabSz="457200" eaLnBrk="0" fontAlgn="base" hangingPunct="0">
              <a:spcBef>
                <a:spcPct val="30000"/>
              </a:spcBef>
              <a:spcAft>
                <a:spcPct val="0"/>
              </a:spcAft>
              <a:defRPr sz="1200">
                <a:solidFill>
                  <a:schemeClr val="tx1"/>
                </a:solidFill>
                <a:latin typeface="Calibri" panose="020F0502020204030204" pitchFamily="34" charset="0"/>
              </a:defRPr>
            </a:lvl6pPr>
            <a:lvl7pPr marL="2932113" indent="-223838" defTabSz="457200" eaLnBrk="0" fontAlgn="base" hangingPunct="0">
              <a:spcBef>
                <a:spcPct val="30000"/>
              </a:spcBef>
              <a:spcAft>
                <a:spcPct val="0"/>
              </a:spcAft>
              <a:defRPr sz="1200">
                <a:solidFill>
                  <a:schemeClr val="tx1"/>
                </a:solidFill>
                <a:latin typeface="Calibri" panose="020F0502020204030204" pitchFamily="34" charset="0"/>
              </a:defRPr>
            </a:lvl7pPr>
            <a:lvl8pPr marL="3389313" indent="-223838" defTabSz="457200" eaLnBrk="0" fontAlgn="base" hangingPunct="0">
              <a:spcBef>
                <a:spcPct val="30000"/>
              </a:spcBef>
              <a:spcAft>
                <a:spcPct val="0"/>
              </a:spcAft>
              <a:defRPr sz="1200">
                <a:solidFill>
                  <a:schemeClr val="tx1"/>
                </a:solidFill>
                <a:latin typeface="Calibri" panose="020F0502020204030204" pitchFamily="34" charset="0"/>
              </a:defRPr>
            </a:lvl8pPr>
            <a:lvl9pPr marL="3846513" indent="-223838"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E08BF69-243D-4E83-A993-EAB13F1E0A86}" type="slidenum">
              <a:rPr lang="en-US" altLang="nl-BE">
                <a:solidFill>
                  <a:srgbClr val="000000"/>
                </a:solidFill>
                <a:latin typeface="Arial" panose="020B0604020202020204" pitchFamily="34" charset="0"/>
                <a:ea typeface="MS PGothic" panose="020B0600070205080204" pitchFamily="34" charset="-128"/>
              </a:rPr>
              <a:pPr>
                <a:spcBef>
                  <a:spcPct val="0"/>
                </a:spcBef>
              </a:pPr>
              <a:t>34</a:t>
            </a:fld>
            <a:endParaRPr lang="en-US" altLang="nl-BE">
              <a:solidFill>
                <a:srgbClr val="000000"/>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42856572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nl-BE">
              <a:latin typeface="Arial" panose="020B0604020202020204" pitchFamily="34" charset="0"/>
              <a:ea typeface="ヒラギノ角ゴ Pro W3"/>
              <a:cs typeface="ヒラギノ角ゴ Pro W3"/>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28663" indent="-279400" eaLnBrk="0" hangingPunct="0">
              <a:spcBef>
                <a:spcPct val="30000"/>
              </a:spcBef>
              <a:defRPr sz="1200">
                <a:solidFill>
                  <a:schemeClr val="tx1"/>
                </a:solidFill>
                <a:latin typeface="Calibri" panose="020F0502020204030204" pitchFamily="34" charset="0"/>
              </a:defRPr>
            </a:lvl2pPr>
            <a:lvl3pPr marL="1120775" indent="-223838" eaLnBrk="0" hangingPunct="0">
              <a:spcBef>
                <a:spcPct val="30000"/>
              </a:spcBef>
              <a:defRPr sz="1200">
                <a:solidFill>
                  <a:schemeClr val="tx1"/>
                </a:solidFill>
                <a:latin typeface="Calibri" panose="020F0502020204030204" pitchFamily="34" charset="0"/>
              </a:defRPr>
            </a:lvl3pPr>
            <a:lvl4pPr marL="1570038" indent="-223838" eaLnBrk="0" hangingPunct="0">
              <a:spcBef>
                <a:spcPct val="30000"/>
              </a:spcBef>
              <a:defRPr sz="1200">
                <a:solidFill>
                  <a:schemeClr val="tx1"/>
                </a:solidFill>
                <a:latin typeface="Calibri" panose="020F0502020204030204" pitchFamily="34" charset="0"/>
              </a:defRPr>
            </a:lvl4pPr>
            <a:lvl5pPr marL="2017713" indent="-223838" eaLnBrk="0" hangingPunct="0">
              <a:spcBef>
                <a:spcPct val="30000"/>
              </a:spcBef>
              <a:defRPr sz="1200">
                <a:solidFill>
                  <a:schemeClr val="tx1"/>
                </a:solidFill>
                <a:latin typeface="Calibri" panose="020F0502020204030204" pitchFamily="34" charset="0"/>
              </a:defRPr>
            </a:lvl5pPr>
            <a:lvl6pPr marL="2474913" indent="-223838" defTabSz="457200" eaLnBrk="0" fontAlgn="base" hangingPunct="0">
              <a:spcBef>
                <a:spcPct val="30000"/>
              </a:spcBef>
              <a:spcAft>
                <a:spcPct val="0"/>
              </a:spcAft>
              <a:defRPr sz="1200">
                <a:solidFill>
                  <a:schemeClr val="tx1"/>
                </a:solidFill>
                <a:latin typeface="Calibri" panose="020F0502020204030204" pitchFamily="34" charset="0"/>
              </a:defRPr>
            </a:lvl6pPr>
            <a:lvl7pPr marL="2932113" indent="-223838" defTabSz="457200" eaLnBrk="0" fontAlgn="base" hangingPunct="0">
              <a:spcBef>
                <a:spcPct val="30000"/>
              </a:spcBef>
              <a:spcAft>
                <a:spcPct val="0"/>
              </a:spcAft>
              <a:defRPr sz="1200">
                <a:solidFill>
                  <a:schemeClr val="tx1"/>
                </a:solidFill>
                <a:latin typeface="Calibri" panose="020F0502020204030204" pitchFamily="34" charset="0"/>
              </a:defRPr>
            </a:lvl7pPr>
            <a:lvl8pPr marL="3389313" indent="-223838" defTabSz="457200" eaLnBrk="0" fontAlgn="base" hangingPunct="0">
              <a:spcBef>
                <a:spcPct val="30000"/>
              </a:spcBef>
              <a:spcAft>
                <a:spcPct val="0"/>
              </a:spcAft>
              <a:defRPr sz="1200">
                <a:solidFill>
                  <a:schemeClr val="tx1"/>
                </a:solidFill>
                <a:latin typeface="Calibri" panose="020F0502020204030204" pitchFamily="34" charset="0"/>
              </a:defRPr>
            </a:lvl8pPr>
            <a:lvl9pPr marL="3846513" indent="-223838"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45A1A85-A673-4676-AAF1-AAB72089204D}" type="slidenum">
              <a:rPr lang="en-US" altLang="nl-BE">
                <a:solidFill>
                  <a:srgbClr val="000000"/>
                </a:solidFill>
                <a:latin typeface="Arial" panose="020B0604020202020204" pitchFamily="34" charset="0"/>
                <a:ea typeface="MS PGothic" panose="020B0600070205080204" pitchFamily="34" charset="-128"/>
              </a:rPr>
              <a:pPr>
                <a:spcBef>
                  <a:spcPct val="0"/>
                </a:spcBef>
              </a:pPr>
              <a:t>35</a:t>
            </a:fld>
            <a:endParaRPr lang="en-US" altLang="nl-BE">
              <a:solidFill>
                <a:srgbClr val="000000"/>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0870859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nl-BE">
              <a:latin typeface="Arial" panose="020B0604020202020204" pitchFamily="34" charset="0"/>
              <a:ea typeface="ヒラギノ角ゴ Pro W3"/>
              <a:cs typeface="ヒラギノ角ゴ Pro W3"/>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28663" indent="-279400" eaLnBrk="0" hangingPunct="0">
              <a:spcBef>
                <a:spcPct val="30000"/>
              </a:spcBef>
              <a:defRPr sz="1200">
                <a:solidFill>
                  <a:schemeClr val="tx1"/>
                </a:solidFill>
                <a:latin typeface="Calibri" panose="020F0502020204030204" pitchFamily="34" charset="0"/>
              </a:defRPr>
            </a:lvl2pPr>
            <a:lvl3pPr marL="1120775" indent="-223838" eaLnBrk="0" hangingPunct="0">
              <a:spcBef>
                <a:spcPct val="30000"/>
              </a:spcBef>
              <a:defRPr sz="1200">
                <a:solidFill>
                  <a:schemeClr val="tx1"/>
                </a:solidFill>
                <a:latin typeface="Calibri" panose="020F0502020204030204" pitchFamily="34" charset="0"/>
              </a:defRPr>
            </a:lvl3pPr>
            <a:lvl4pPr marL="1570038" indent="-223838" eaLnBrk="0" hangingPunct="0">
              <a:spcBef>
                <a:spcPct val="30000"/>
              </a:spcBef>
              <a:defRPr sz="1200">
                <a:solidFill>
                  <a:schemeClr val="tx1"/>
                </a:solidFill>
                <a:latin typeface="Calibri" panose="020F0502020204030204" pitchFamily="34" charset="0"/>
              </a:defRPr>
            </a:lvl4pPr>
            <a:lvl5pPr marL="2017713" indent="-223838" eaLnBrk="0" hangingPunct="0">
              <a:spcBef>
                <a:spcPct val="30000"/>
              </a:spcBef>
              <a:defRPr sz="1200">
                <a:solidFill>
                  <a:schemeClr val="tx1"/>
                </a:solidFill>
                <a:latin typeface="Calibri" panose="020F0502020204030204" pitchFamily="34" charset="0"/>
              </a:defRPr>
            </a:lvl5pPr>
            <a:lvl6pPr marL="2474913" indent="-223838" defTabSz="457200" eaLnBrk="0" fontAlgn="base" hangingPunct="0">
              <a:spcBef>
                <a:spcPct val="30000"/>
              </a:spcBef>
              <a:spcAft>
                <a:spcPct val="0"/>
              </a:spcAft>
              <a:defRPr sz="1200">
                <a:solidFill>
                  <a:schemeClr val="tx1"/>
                </a:solidFill>
                <a:latin typeface="Calibri" panose="020F0502020204030204" pitchFamily="34" charset="0"/>
              </a:defRPr>
            </a:lvl6pPr>
            <a:lvl7pPr marL="2932113" indent="-223838" defTabSz="457200" eaLnBrk="0" fontAlgn="base" hangingPunct="0">
              <a:spcBef>
                <a:spcPct val="30000"/>
              </a:spcBef>
              <a:spcAft>
                <a:spcPct val="0"/>
              </a:spcAft>
              <a:defRPr sz="1200">
                <a:solidFill>
                  <a:schemeClr val="tx1"/>
                </a:solidFill>
                <a:latin typeface="Calibri" panose="020F0502020204030204" pitchFamily="34" charset="0"/>
              </a:defRPr>
            </a:lvl7pPr>
            <a:lvl8pPr marL="3389313" indent="-223838" defTabSz="457200" eaLnBrk="0" fontAlgn="base" hangingPunct="0">
              <a:spcBef>
                <a:spcPct val="30000"/>
              </a:spcBef>
              <a:spcAft>
                <a:spcPct val="0"/>
              </a:spcAft>
              <a:defRPr sz="1200">
                <a:solidFill>
                  <a:schemeClr val="tx1"/>
                </a:solidFill>
                <a:latin typeface="Calibri" panose="020F0502020204030204" pitchFamily="34" charset="0"/>
              </a:defRPr>
            </a:lvl8pPr>
            <a:lvl9pPr marL="3846513" indent="-223838"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15C210C-CED2-457C-95AD-B9B0C159E1D1}" type="slidenum">
              <a:rPr lang="en-US" altLang="nl-BE">
                <a:solidFill>
                  <a:srgbClr val="000000"/>
                </a:solidFill>
                <a:latin typeface="Arial" panose="020B0604020202020204" pitchFamily="34" charset="0"/>
                <a:ea typeface="MS PGothic" panose="020B0600070205080204" pitchFamily="34" charset="-128"/>
              </a:rPr>
              <a:pPr>
                <a:spcBef>
                  <a:spcPct val="0"/>
                </a:spcBef>
              </a:pPr>
              <a:t>37</a:t>
            </a:fld>
            <a:endParaRPr lang="en-US" altLang="nl-BE">
              <a:solidFill>
                <a:srgbClr val="000000"/>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1167404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nl-BE">
              <a:latin typeface="Arial" panose="020B0604020202020204" pitchFamily="34" charset="0"/>
              <a:ea typeface="ヒラギノ角ゴ Pro W3"/>
              <a:cs typeface="ヒラギノ角ゴ Pro W3"/>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28663" indent="-279400" eaLnBrk="0" hangingPunct="0">
              <a:spcBef>
                <a:spcPct val="30000"/>
              </a:spcBef>
              <a:defRPr sz="1200">
                <a:solidFill>
                  <a:schemeClr val="tx1"/>
                </a:solidFill>
                <a:latin typeface="Calibri" panose="020F0502020204030204" pitchFamily="34" charset="0"/>
              </a:defRPr>
            </a:lvl2pPr>
            <a:lvl3pPr marL="1120775" indent="-223838" eaLnBrk="0" hangingPunct="0">
              <a:spcBef>
                <a:spcPct val="30000"/>
              </a:spcBef>
              <a:defRPr sz="1200">
                <a:solidFill>
                  <a:schemeClr val="tx1"/>
                </a:solidFill>
                <a:latin typeface="Calibri" panose="020F0502020204030204" pitchFamily="34" charset="0"/>
              </a:defRPr>
            </a:lvl3pPr>
            <a:lvl4pPr marL="1570038" indent="-223838" eaLnBrk="0" hangingPunct="0">
              <a:spcBef>
                <a:spcPct val="30000"/>
              </a:spcBef>
              <a:defRPr sz="1200">
                <a:solidFill>
                  <a:schemeClr val="tx1"/>
                </a:solidFill>
                <a:latin typeface="Calibri" panose="020F0502020204030204" pitchFamily="34" charset="0"/>
              </a:defRPr>
            </a:lvl4pPr>
            <a:lvl5pPr marL="2017713" indent="-223838" eaLnBrk="0" hangingPunct="0">
              <a:spcBef>
                <a:spcPct val="30000"/>
              </a:spcBef>
              <a:defRPr sz="1200">
                <a:solidFill>
                  <a:schemeClr val="tx1"/>
                </a:solidFill>
                <a:latin typeface="Calibri" panose="020F0502020204030204" pitchFamily="34" charset="0"/>
              </a:defRPr>
            </a:lvl5pPr>
            <a:lvl6pPr marL="2474913" indent="-223838" defTabSz="457200" eaLnBrk="0" fontAlgn="base" hangingPunct="0">
              <a:spcBef>
                <a:spcPct val="30000"/>
              </a:spcBef>
              <a:spcAft>
                <a:spcPct val="0"/>
              </a:spcAft>
              <a:defRPr sz="1200">
                <a:solidFill>
                  <a:schemeClr val="tx1"/>
                </a:solidFill>
                <a:latin typeface="Calibri" panose="020F0502020204030204" pitchFamily="34" charset="0"/>
              </a:defRPr>
            </a:lvl6pPr>
            <a:lvl7pPr marL="2932113" indent="-223838" defTabSz="457200" eaLnBrk="0" fontAlgn="base" hangingPunct="0">
              <a:spcBef>
                <a:spcPct val="30000"/>
              </a:spcBef>
              <a:spcAft>
                <a:spcPct val="0"/>
              </a:spcAft>
              <a:defRPr sz="1200">
                <a:solidFill>
                  <a:schemeClr val="tx1"/>
                </a:solidFill>
                <a:latin typeface="Calibri" panose="020F0502020204030204" pitchFamily="34" charset="0"/>
              </a:defRPr>
            </a:lvl7pPr>
            <a:lvl8pPr marL="3389313" indent="-223838" defTabSz="457200" eaLnBrk="0" fontAlgn="base" hangingPunct="0">
              <a:spcBef>
                <a:spcPct val="30000"/>
              </a:spcBef>
              <a:spcAft>
                <a:spcPct val="0"/>
              </a:spcAft>
              <a:defRPr sz="1200">
                <a:solidFill>
                  <a:schemeClr val="tx1"/>
                </a:solidFill>
                <a:latin typeface="Calibri" panose="020F0502020204030204" pitchFamily="34" charset="0"/>
              </a:defRPr>
            </a:lvl8pPr>
            <a:lvl9pPr marL="3846513" indent="-223838"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C103DD6-234A-47DD-B6FD-F52E6495452D}" type="slidenum">
              <a:rPr lang="en-US" altLang="nl-BE">
                <a:solidFill>
                  <a:srgbClr val="000000"/>
                </a:solidFill>
                <a:latin typeface="Arial" panose="020B0604020202020204" pitchFamily="34" charset="0"/>
                <a:ea typeface="MS PGothic" panose="020B0600070205080204" pitchFamily="34" charset="-128"/>
              </a:rPr>
              <a:pPr>
                <a:spcBef>
                  <a:spcPct val="0"/>
                </a:spcBef>
              </a:pPr>
              <a:t>38</a:t>
            </a:fld>
            <a:endParaRPr lang="en-US" altLang="nl-BE">
              <a:solidFill>
                <a:srgbClr val="000000"/>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8565679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Espace réservé des not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92164"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ECA045B-F0E6-48CC-A07F-F19583038290}" type="slidenum">
              <a:rPr lang="en-US" altLang="en-US"/>
              <a:pPr eaLnBrk="1" hangingPunct="1"/>
              <a:t>39</a:t>
            </a:fld>
            <a:endParaRPr lang="en-US" altLang="en-US"/>
          </a:p>
        </p:txBody>
      </p:sp>
    </p:spTree>
    <p:extLst>
      <p:ext uri="{BB962C8B-B14F-4D97-AF65-F5344CB8AC3E}">
        <p14:creationId xmlns:p14="http://schemas.microsoft.com/office/powerpoint/2010/main" val="33814271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nl-BE">
              <a:latin typeface="Arial" panose="020B0604020202020204" pitchFamily="34" charset="0"/>
              <a:ea typeface="ヒラギノ角ゴ Pro W3"/>
              <a:cs typeface="ヒラギノ角ゴ Pro W3"/>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28663" indent="-279400" eaLnBrk="0" hangingPunct="0">
              <a:spcBef>
                <a:spcPct val="30000"/>
              </a:spcBef>
              <a:defRPr sz="1200">
                <a:solidFill>
                  <a:schemeClr val="tx1"/>
                </a:solidFill>
                <a:latin typeface="Calibri" panose="020F0502020204030204" pitchFamily="34" charset="0"/>
              </a:defRPr>
            </a:lvl2pPr>
            <a:lvl3pPr marL="1120775" indent="-223838" eaLnBrk="0" hangingPunct="0">
              <a:spcBef>
                <a:spcPct val="30000"/>
              </a:spcBef>
              <a:defRPr sz="1200">
                <a:solidFill>
                  <a:schemeClr val="tx1"/>
                </a:solidFill>
                <a:latin typeface="Calibri" panose="020F0502020204030204" pitchFamily="34" charset="0"/>
              </a:defRPr>
            </a:lvl3pPr>
            <a:lvl4pPr marL="1570038" indent="-223838" eaLnBrk="0" hangingPunct="0">
              <a:spcBef>
                <a:spcPct val="30000"/>
              </a:spcBef>
              <a:defRPr sz="1200">
                <a:solidFill>
                  <a:schemeClr val="tx1"/>
                </a:solidFill>
                <a:latin typeface="Calibri" panose="020F0502020204030204" pitchFamily="34" charset="0"/>
              </a:defRPr>
            </a:lvl4pPr>
            <a:lvl5pPr marL="2017713" indent="-223838" eaLnBrk="0" hangingPunct="0">
              <a:spcBef>
                <a:spcPct val="30000"/>
              </a:spcBef>
              <a:defRPr sz="1200">
                <a:solidFill>
                  <a:schemeClr val="tx1"/>
                </a:solidFill>
                <a:latin typeface="Calibri" panose="020F0502020204030204" pitchFamily="34" charset="0"/>
              </a:defRPr>
            </a:lvl5pPr>
            <a:lvl6pPr marL="2474913" indent="-223838" defTabSz="457200" eaLnBrk="0" fontAlgn="base" hangingPunct="0">
              <a:spcBef>
                <a:spcPct val="30000"/>
              </a:spcBef>
              <a:spcAft>
                <a:spcPct val="0"/>
              </a:spcAft>
              <a:defRPr sz="1200">
                <a:solidFill>
                  <a:schemeClr val="tx1"/>
                </a:solidFill>
                <a:latin typeface="Calibri" panose="020F0502020204030204" pitchFamily="34" charset="0"/>
              </a:defRPr>
            </a:lvl6pPr>
            <a:lvl7pPr marL="2932113" indent="-223838" defTabSz="457200" eaLnBrk="0" fontAlgn="base" hangingPunct="0">
              <a:spcBef>
                <a:spcPct val="30000"/>
              </a:spcBef>
              <a:spcAft>
                <a:spcPct val="0"/>
              </a:spcAft>
              <a:defRPr sz="1200">
                <a:solidFill>
                  <a:schemeClr val="tx1"/>
                </a:solidFill>
                <a:latin typeface="Calibri" panose="020F0502020204030204" pitchFamily="34" charset="0"/>
              </a:defRPr>
            </a:lvl7pPr>
            <a:lvl8pPr marL="3389313" indent="-223838" defTabSz="457200" eaLnBrk="0" fontAlgn="base" hangingPunct="0">
              <a:spcBef>
                <a:spcPct val="30000"/>
              </a:spcBef>
              <a:spcAft>
                <a:spcPct val="0"/>
              </a:spcAft>
              <a:defRPr sz="1200">
                <a:solidFill>
                  <a:schemeClr val="tx1"/>
                </a:solidFill>
                <a:latin typeface="Calibri" panose="020F0502020204030204" pitchFamily="34" charset="0"/>
              </a:defRPr>
            </a:lvl8pPr>
            <a:lvl9pPr marL="3846513" indent="-223838"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CD7AD18-8246-4394-AE5F-00CFAA79FB64}" type="slidenum">
              <a:rPr lang="en-US" altLang="nl-BE">
                <a:solidFill>
                  <a:srgbClr val="000000"/>
                </a:solidFill>
                <a:latin typeface="Arial" panose="020B0604020202020204" pitchFamily="34" charset="0"/>
                <a:ea typeface="MS PGothic" panose="020B0600070205080204" pitchFamily="34" charset="-128"/>
              </a:rPr>
              <a:pPr>
                <a:spcBef>
                  <a:spcPct val="0"/>
                </a:spcBef>
              </a:pPr>
              <a:t>42</a:t>
            </a:fld>
            <a:endParaRPr lang="en-US" altLang="nl-BE">
              <a:solidFill>
                <a:srgbClr val="000000"/>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523812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nl-BE">
              <a:latin typeface="Arial" panose="020B0604020202020204" pitchFamily="34" charset="0"/>
              <a:ea typeface="ヒラギノ角ゴ Pro W3"/>
              <a:cs typeface="ヒラギノ角ゴ Pro W3"/>
            </a:endParaRPr>
          </a:p>
        </p:txBody>
      </p:sp>
      <p:sp>
        <p:nvSpPr>
          <p:cNvPr id="3994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defRPr>
            </a:lvl1pPr>
            <a:lvl2pPr marL="728663" indent="-279400" eaLnBrk="0" hangingPunct="0">
              <a:spcBef>
                <a:spcPct val="30000"/>
              </a:spcBef>
              <a:defRPr sz="1200">
                <a:solidFill>
                  <a:schemeClr val="tx1"/>
                </a:solidFill>
                <a:latin typeface="Calibri" panose="020F0502020204030204" pitchFamily="34" charset="0"/>
              </a:defRPr>
            </a:lvl2pPr>
            <a:lvl3pPr marL="1120775" indent="-223838" eaLnBrk="0" hangingPunct="0">
              <a:spcBef>
                <a:spcPct val="30000"/>
              </a:spcBef>
              <a:defRPr sz="1200">
                <a:solidFill>
                  <a:schemeClr val="tx1"/>
                </a:solidFill>
                <a:latin typeface="Calibri" panose="020F0502020204030204" pitchFamily="34" charset="0"/>
              </a:defRPr>
            </a:lvl3pPr>
            <a:lvl4pPr marL="1570038" indent="-223838" eaLnBrk="0" hangingPunct="0">
              <a:spcBef>
                <a:spcPct val="30000"/>
              </a:spcBef>
              <a:defRPr sz="1200">
                <a:solidFill>
                  <a:schemeClr val="tx1"/>
                </a:solidFill>
                <a:latin typeface="Calibri" panose="020F0502020204030204" pitchFamily="34" charset="0"/>
              </a:defRPr>
            </a:lvl4pPr>
            <a:lvl5pPr marL="2017713" indent="-223838" eaLnBrk="0" hangingPunct="0">
              <a:spcBef>
                <a:spcPct val="30000"/>
              </a:spcBef>
              <a:defRPr sz="1200">
                <a:solidFill>
                  <a:schemeClr val="tx1"/>
                </a:solidFill>
                <a:latin typeface="Calibri" panose="020F0502020204030204" pitchFamily="34" charset="0"/>
              </a:defRPr>
            </a:lvl5pPr>
            <a:lvl6pPr marL="2474913" indent="-223838" defTabSz="457200" eaLnBrk="0" fontAlgn="base" hangingPunct="0">
              <a:spcBef>
                <a:spcPct val="30000"/>
              </a:spcBef>
              <a:spcAft>
                <a:spcPct val="0"/>
              </a:spcAft>
              <a:defRPr sz="1200">
                <a:solidFill>
                  <a:schemeClr val="tx1"/>
                </a:solidFill>
                <a:latin typeface="Calibri" panose="020F0502020204030204" pitchFamily="34" charset="0"/>
              </a:defRPr>
            </a:lvl6pPr>
            <a:lvl7pPr marL="2932113" indent="-223838" defTabSz="457200" eaLnBrk="0" fontAlgn="base" hangingPunct="0">
              <a:spcBef>
                <a:spcPct val="30000"/>
              </a:spcBef>
              <a:spcAft>
                <a:spcPct val="0"/>
              </a:spcAft>
              <a:defRPr sz="1200">
                <a:solidFill>
                  <a:schemeClr val="tx1"/>
                </a:solidFill>
                <a:latin typeface="Calibri" panose="020F0502020204030204" pitchFamily="34" charset="0"/>
              </a:defRPr>
            </a:lvl7pPr>
            <a:lvl8pPr marL="3389313" indent="-223838" defTabSz="457200" eaLnBrk="0" fontAlgn="base" hangingPunct="0">
              <a:spcBef>
                <a:spcPct val="30000"/>
              </a:spcBef>
              <a:spcAft>
                <a:spcPct val="0"/>
              </a:spcAft>
              <a:defRPr sz="1200">
                <a:solidFill>
                  <a:schemeClr val="tx1"/>
                </a:solidFill>
                <a:latin typeface="Calibri" panose="020F0502020204030204" pitchFamily="34" charset="0"/>
              </a:defRPr>
            </a:lvl8pPr>
            <a:lvl9pPr marL="3846513" indent="-223838" defTabSz="457200" eaLnBrk="0" fontAlgn="base" hangingPunct="0">
              <a:spcBef>
                <a:spcPct val="30000"/>
              </a:spcBef>
              <a:spcAft>
                <a:spcPct val="0"/>
              </a:spcAft>
              <a:defRPr sz="1200">
                <a:solidFill>
                  <a:schemeClr val="tx1"/>
                </a:solidFill>
                <a:latin typeface="Calibri" panose="020F0502020204030204" pitchFamily="34" charset="0"/>
              </a:defRPr>
            </a:lvl9pPr>
          </a:lstStyle>
          <a:p>
            <a:pPr algn="r">
              <a:spcBef>
                <a:spcPct val="0"/>
              </a:spcBef>
            </a:pPr>
            <a:fld id="{F8FB9FD5-D0F5-4A41-A1D0-78AD766B7DB0}" type="slidenum">
              <a:rPr lang="en-US" altLang="nl-BE">
                <a:solidFill>
                  <a:srgbClr val="000000"/>
                </a:solidFill>
                <a:latin typeface="Arial" panose="020B0604020202020204" pitchFamily="34" charset="0"/>
                <a:ea typeface="MS PGothic" panose="020B0600070205080204" pitchFamily="34" charset="-128"/>
              </a:rPr>
              <a:pPr algn="r">
                <a:spcBef>
                  <a:spcPct val="0"/>
                </a:spcBef>
              </a:pPr>
              <a:t>43</a:t>
            </a:fld>
            <a:endParaRPr lang="en-US" altLang="nl-BE">
              <a:solidFill>
                <a:srgbClr val="000000"/>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4987356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8637A24B-4F38-49F2-8A4B-837878C69ADF}" type="slidenum">
              <a:rPr lang="en-US" altLang="en-US" smtClean="0"/>
              <a:pPr/>
              <a:t>44</a:t>
            </a:fld>
            <a:endParaRPr lang="en-US" altLang="en-US" dirty="0"/>
          </a:p>
        </p:txBody>
      </p:sp>
    </p:spTree>
    <p:extLst>
      <p:ext uri="{BB962C8B-B14F-4D97-AF65-F5344CB8AC3E}">
        <p14:creationId xmlns:p14="http://schemas.microsoft.com/office/powerpoint/2010/main" val="3575879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8637A24B-4F38-49F2-8A4B-837878C69ADF}" type="slidenum">
              <a:rPr lang="en-US" altLang="en-US" smtClean="0"/>
              <a:pPr/>
              <a:t>45</a:t>
            </a:fld>
            <a:endParaRPr lang="en-US" altLang="en-US" dirty="0"/>
          </a:p>
        </p:txBody>
      </p:sp>
    </p:spTree>
    <p:extLst>
      <p:ext uri="{BB962C8B-B14F-4D97-AF65-F5344CB8AC3E}">
        <p14:creationId xmlns:p14="http://schemas.microsoft.com/office/powerpoint/2010/main" val="10548729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8637A24B-4F38-49F2-8A4B-837878C69ADF}" type="slidenum">
              <a:rPr lang="en-US" altLang="en-US" smtClean="0"/>
              <a:pPr/>
              <a:t>46</a:t>
            </a:fld>
            <a:endParaRPr lang="en-US" altLang="en-US" dirty="0"/>
          </a:p>
        </p:txBody>
      </p:sp>
    </p:spTree>
    <p:extLst>
      <p:ext uri="{BB962C8B-B14F-4D97-AF65-F5344CB8AC3E}">
        <p14:creationId xmlns:p14="http://schemas.microsoft.com/office/powerpoint/2010/main" val="3730019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8637A24B-4F38-49F2-8A4B-837878C69ADF}" type="slidenum">
              <a:rPr lang="en-US" altLang="en-US" smtClean="0"/>
              <a:pPr/>
              <a:t>5</a:t>
            </a:fld>
            <a:endParaRPr lang="en-US" altLang="en-US" dirty="0"/>
          </a:p>
        </p:txBody>
      </p:sp>
    </p:spTree>
    <p:extLst>
      <p:ext uri="{BB962C8B-B14F-4D97-AF65-F5344CB8AC3E}">
        <p14:creationId xmlns:p14="http://schemas.microsoft.com/office/powerpoint/2010/main" val="5775996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8637A24B-4F38-49F2-8A4B-837878C69ADF}" type="slidenum">
              <a:rPr lang="en-US" altLang="en-US" smtClean="0"/>
              <a:pPr/>
              <a:t>47</a:t>
            </a:fld>
            <a:endParaRPr lang="en-US" altLang="en-US" dirty="0"/>
          </a:p>
        </p:txBody>
      </p:sp>
    </p:spTree>
    <p:extLst>
      <p:ext uri="{BB962C8B-B14F-4D97-AF65-F5344CB8AC3E}">
        <p14:creationId xmlns:p14="http://schemas.microsoft.com/office/powerpoint/2010/main" val="6227357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8637A24B-4F38-49F2-8A4B-837878C69ADF}" type="slidenum">
              <a:rPr lang="en-US" altLang="en-US" smtClean="0"/>
              <a:pPr/>
              <a:t>48</a:t>
            </a:fld>
            <a:endParaRPr lang="en-US" altLang="en-US" dirty="0"/>
          </a:p>
        </p:txBody>
      </p:sp>
    </p:spTree>
    <p:extLst>
      <p:ext uri="{BB962C8B-B14F-4D97-AF65-F5344CB8AC3E}">
        <p14:creationId xmlns:p14="http://schemas.microsoft.com/office/powerpoint/2010/main" val="14736857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8637A24B-4F38-49F2-8A4B-837878C69ADF}" type="slidenum">
              <a:rPr lang="en-US" altLang="en-US" smtClean="0"/>
              <a:pPr/>
              <a:t>49</a:t>
            </a:fld>
            <a:endParaRPr lang="en-US" altLang="en-US" dirty="0"/>
          </a:p>
        </p:txBody>
      </p:sp>
    </p:spTree>
    <p:extLst>
      <p:ext uri="{BB962C8B-B14F-4D97-AF65-F5344CB8AC3E}">
        <p14:creationId xmlns:p14="http://schemas.microsoft.com/office/powerpoint/2010/main" val="14000460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8637A24B-4F38-49F2-8A4B-837878C69ADF}" type="slidenum">
              <a:rPr lang="en-US" altLang="en-US" smtClean="0"/>
              <a:pPr/>
              <a:t>50</a:t>
            </a:fld>
            <a:endParaRPr lang="en-US" altLang="en-US" dirty="0"/>
          </a:p>
        </p:txBody>
      </p:sp>
    </p:spTree>
    <p:extLst>
      <p:ext uri="{BB962C8B-B14F-4D97-AF65-F5344CB8AC3E}">
        <p14:creationId xmlns:p14="http://schemas.microsoft.com/office/powerpoint/2010/main" val="10463130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8637A24B-4F38-49F2-8A4B-837878C69ADF}" type="slidenum">
              <a:rPr lang="en-US" altLang="en-US" smtClean="0"/>
              <a:pPr/>
              <a:t>51</a:t>
            </a:fld>
            <a:endParaRPr lang="en-US" altLang="en-US" dirty="0"/>
          </a:p>
        </p:txBody>
      </p:sp>
    </p:spTree>
    <p:extLst>
      <p:ext uri="{BB962C8B-B14F-4D97-AF65-F5344CB8AC3E}">
        <p14:creationId xmlns:p14="http://schemas.microsoft.com/office/powerpoint/2010/main" val="191300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a:defRPr/>
            </a:pPr>
            <a:fld id="{1F534061-216D-4148-9998-19823CC69D14}" type="slidenum">
              <a:rPr lang="en-US" altLang="nl-BE" smtClean="0"/>
              <a:pPr>
                <a:defRPr/>
              </a:pPr>
              <a:t>7</a:t>
            </a:fld>
            <a:endParaRPr lang="en-US" altLang="nl-BE"/>
          </a:p>
        </p:txBody>
      </p:sp>
    </p:spTree>
    <p:extLst>
      <p:ext uri="{BB962C8B-B14F-4D97-AF65-F5344CB8AC3E}">
        <p14:creationId xmlns:p14="http://schemas.microsoft.com/office/powerpoint/2010/main" val="3093926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8637A24B-4F38-49F2-8A4B-837878C69ADF}" type="slidenum">
              <a:rPr lang="en-US" altLang="en-US" smtClean="0"/>
              <a:pPr/>
              <a:t>8</a:t>
            </a:fld>
            <a:endParaRPr lang="en-US" altLang="en-US" dirty="0"/>
          </a:p>
        </p:txBody>
      </p:sp>
    </p:spTree>
    <p:extLst>
      <p:ext uri="{BB962C8B-B14F-4D97-AF65-F5344CB8AC3E}">
        <p14:creationId xmlns:p14="http://schemas.microsoft.com/office/powerpoint/2010/main" val="1411213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Let’s review for a moment what we mean when we talk about Rotary’s Endowment.</a:t>
            </a:r>
          </a:p>
          <a:p>
            <a:endParaRPr lang="en-US" b="0" dirty="0"/>
          </a:p>
          <a:p>
            <a:r>
              <a:rPr lang="en-US" dirty="0"/>
              <a:t>A</a:t>
            </a:r>
            <a:r>
              <a:rPr lang="en-US" b="1" dirty="0"/>
              <a:t> </a:t>
            </a:r>
            <a:r>
              <a:rPr lang="en-US" dirty="0"/>
              <a:t>gift to Rotary’s Endowment ensures a strong future for the Foundation by providing a continuous stream of income that will fund Foundation programs in perpetuity. </a:t>
            </a:r>
            <a:r>
              <a:rPr lang="en-US" baseline="0" dirty="0"/>
              <a:t> </a:t>
            </a:r>
            <a:r>
              <a:rPr lang="en-US" dirty="0"/>
              <a:t>Gifts to the Endowment are invested, and the spendable earnings are used to support the program you have designated.</a:t>
            </a:r>
            <a:r>
              <a:rPr lang="en-US" dirty="0">
                <a:solidFill>
                  <a:schemeClr val="bg1"/>
                </a:solidFill>
              </a:rPr>
              <a:t> </a:t>
            </a:r>
          </a:p>
          <a:p>
            <a:endParaRPr lang="en-US" dirty="0">
              <a:solidFill>
                <a:schemeClr val="bg1"/>
              </a:solidFill>
            </a:endParaRPr>
          </a:p>
          <a:p>
            <a:r>
              <a:rPr lang="en-US" dirty="0">
                <a:solidFill>
                  <a:schemeClr val="bg1"/>
                </a:solidFill>
              </a:rPr>
              <a:t>To give you an idea of how much is spent each year in favor of programs, in 2012-13, $8.5M in spendable earnings was generated by The</a:t>
            </a:r>
            <a:r>
              <a:rPr lang="en-US" baseline="0" dirty="0">
                <a:solidFill>
                  <a:schemeClr val="bg1"/>
                </a:solidFill>
              </a:rPr>
              <a:t> Endowment.  About $6.6M of that was spent on awards and operations.  Around $1.9M was used for fund development and general administration.</a:t>
            </a:r>
          </a:p>
          <a:p>
            <a:endParaRPr lang="en-US" baseline="0" dirty="0">
              <a:solidFill>
                <a:schemeClr val="bg1"/>
              </a:solidFill>
            </a:endParaRPr>
          </a:p>
          <a:p>
            <a:pPr defTabSz="895838" eaLnBrk="0" fontAlgn="base" hangingPunct="0">
              <a:spcBef>
                <a:spcPct val="30000"/>
              </a:spcBef>
              <a:spcAft>
                <a:spcPct val="0"/>
              </a:spcAft>
              <a:defRPr/>
            </a:pPr>
            <a:r>
              <a:rPr lang="en-US" baseline="0" dirty="0">
                <a:solidFill>
                  <a:schemeClr val="bg1"/>
                </a:solidFill>
              </a:rPr>
              <a:t>Over the past 10 years, $44.7M has been spent to fund programs that have been designed and implemented by Rotarians all over the world.  You have seen the impact in the many recipients of these awards: scholars, communities, and Rotary Districts. </a:t>
            </a:r>
            <a:r>
              <a:rPr lang="en-US" dirty="0">
                <a:latin typeface="Arial" charset="0"/>
                <a:cs typeface="Arial" charset="0"/>
              </a:rPr>
              <a:t>Overall,</a:t>
            </a:r>
            <a:r>
              <a:rPr lang="en-US" baseline="0" dirty="0">
                <a:latin typeface="Arial" charset="0"/>
                <a:cs typeface="Arial" charset="0"/>
              </a:rPr>
              <a:t> t</a:t>
            </a:r>
            <a:r>
              <a:rPr lang="en-US" dirty="0">
                <a:latin typeface="Arial" charset="0"/>
                <a:cs typeface="Arial" charset="0"/>
              </a:rPr>
              <a:t>he Endowment Fund will provide over $10 million of financial support to TRF’s programs, fund development and general administration during FY14.</a:t>
            </a:r>
          </a:p>
          <a:p>
            <a:endParaRPr lang="en-US" dirty="0"/>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2/15/2017</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11</a:t>
            </a:fld>
            <a:endParaRPr lang="en-US" dirty="0"/>
          </a:p>
        </p:txBody>
      </p:sp>
      <p:sp>
        <p:nvSpPr>
          <p:cNvPr id="6" name="Footer Placeholder 5"/>
          <p:cNvSpPr>
            <a:spLocks noGrp="1"/>
          </p:cNvSpPr>
          <p:nvPr>
            <p:ph type="ftr" sz="quarter" idx="12"/>
          </p:nvPr>
        </p:nvSpPr>
        <p:spPr/>
        <p:txBody>
          <a:bodyPr/>
          <a:lstStyle/>
          <a:p>
            <a:pPr>
              <a:defRPr/>
            </a:pPr>
            <a:endParaRPr lang="en-US" dirty="0"/>
          </a:p>
        </p:txBody>
      </p:sp>
    </p:spTree>
    <p:extLst>
      <p:ext uri="{BB962C8B-B14F-4D97-AF65-F5344CB8AC3E}">
        <p14:creationId xmlns:p14="http://schemas.microsoft.com/office/powerpoint/2010/main" val="1319533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baseline="0" dirty="0"/>
              <a:t>Let’s talk for a moment about major gifts to the Endowment.  Everyone is familiar with giving to the Annual Fund, and reaching the PHF level of $1,000.  As you go up the ladder and contribute $1,000 or more, you receive a pin with sapphires or rubies.  When eventually you reach a giving level of $10,000 we consider that Major Donor Level.  I won’t go through the recognition levels today because you can easily find them on the Rotary website or in the TRF Reference Guide.  </a:t>
            </a:r>
          </a:p>
          <a:p>
            <a:endParaRPr lang="en-US" u="none" baseline="0" dirty="0"/>
          </a:p>
          <a:p>
            <a:r>
              <a:rPr lang="en-US" u="none" baseline="0" dirty="0"/>
              <a:t>But today I want to focus on named, endowed gifts to our Endowment which can bear a donor’s name.  This is an entry point to giving to the Endowment where donors can create a fund in their own name and receive a report each year on how that money was used.  At these higher levels of giving, we know that donors expect a high level of stewardship from The Foundation and we are able to do that now.</a:t>
            </a:r>
          </a:p>
          <a:p>
            <a:endParaRPr lang="en-US" u="none" baseline="0" dirty="0"/>
          </a:p>
          <a:p>
            <a:r>
              <a:rPr lang="en-US" u="none" baseline="0" dirty="0"/>
              <a:t>For example, a gift of $25,000 or more can create an Endowed Fund (ex. the “Jan and </a:t>
            </a:r>
            <a:r>
              <a:rPr lang="en-US" u="none" baseline="0" dirty="0" err="1"/>
              <a:t>Jolanda</a:t>
            </a:r>
            <a:r>
              <a:rPr lang="en-US" u="none" baseline="0" dirty="0"/>
              <a:t> Becker Endowed Fund”).  Their gift is invested with the endowment and every year, the earnings are used to provide general support for a designation of their choice: World Fund, SHARE or Rotary Peace Centers.</a:t>
            </a:r>
          </a:p>
          <a:p>
            <a:endParaRPr lang="en-US" u="none" baseline="0" dirty="0"/>
          </a:p>
          <a:p>
            <a:r>
              <a:rPr lang="en-US" u="none" baseline="0" dirty="0"/>
              <a:t>If the donor wishes to give more than $25,000, for example, $100,000 or $250,000 or $1M, funds can be created in support of Global Grants, to an Area of Focus, connecting the project to a certain district or geographic area. This type of specification can be done only at the higher levels of giving, and donors receive a stewardship report each year describing the value of the fund and other details about the support it provided. </a:t>
            </a:r>
          </a:p>
          <a:p>
            <a:pPr rtl="0"/>
            <a:endParaRPr lang="en-US" sz="1200" b="0" i="0" kern="1200" cap="all" dirty="0">
              <a:solidFill>
                <a:schemeClr val="tx1"/>
              </a:solidFill>
              <a:latin typeface="+mn-lt"/>
              <a:ea typeface="+mn-ea"/>
              <a:cs typeface="+mn-cs"/>
            </a:endParaRPr>
          </a:p>
          <a:p>
            <a:pPr rtl="0"/>
            <a:r>
              <a:rPr lang="en-US" sz="1200" b="0" i="0" kern="1200" cap="all" dirty="0">
                <a:solidFill>
                  <a:schemeClr val="tx1"/>
                </a:solidFill>
                <a:latin typeface="+mn-lt"/>
                <a:ea typeface="+mn-ea"/>
                <a:cs typeface="+mn-cs"/>
              </a:rPr>
              <a:t>ENDOWMENT NAMING OPPORTUNITIES</a:t>
            </a:r>
          </a:p>
          <a:p>
            <a:pPr rtl="0"/>
            <a:r>
              <a:rPr lang="en-US" sz="1200" b="0" i="0" kern="1200" dirty="0">
                <a:solidFill>
                  <a:schemeClr val="tx1"/>
                </a:solidFill>
                <a:latin typeface="+mn-lt"/>
                <a:ea typeface="+mn-ea"/>
                <a:cs typeface="+mn-cs"/>
              </a:rPr>
              <a:t>$1 million or more: Fund established in consultation with the donor</a:t>
            </a:r>
          </a:p>
          <a:p>
            <a:pPr rtl="0"/>
            <a:r>
              <a:rPr lang="en-US" sz="1200" b="0" i="0" kern="1200" dirty="0">
                <a:solidFill>
                  <a:schemeClr val="tx1"/>
                </a:solidFill>
                <a:latin typeface="+mn-lt"/>
                <a:ea typeface="+mn-ea"/>
                <a:cs typeface="+mn-cs"/>
              </a:rPr>
              <a:t>$500,000 or more: Fund that includes a specific area of focus and location</a:t>
            </a:r>
          </a:p>
          <a:p>
            <a:pPr rtl="0"/>
            <a:r>
              <a:rPr lang="en-US" sz="1200" b="0" i="0" kern="1200" dirty="0">
                <a:solidFill>
                  <a:schemeClr val="tx1"/>
                </a:solidFill>
                <a:latin typeface="+mn-lt"/>
                <a:ea typeface="+mn-ea"/>
                <a:cs typeface="+mn-cs"/>
              </a:rPr>
              <a:t>$250,000 or more: Fund that specifies the participating district</a:t>
            </a:r>
          </a:p>
          <a:p>
            <a:pPr rtl="0"/>
            <a:r>
              <a:rPr lang="en-US" sz="1200" b="0" i="0" kern="1200" dirty="0">
                <a:solidFill>
                  <a:schemeClr val="tx1"/>
                </a:solidFill>
                <a:latin typeface="+mn-lt"/>
                <a:ea typeface="+mn-ea"/>
                <a:cs typeface="+mn-cs"/>
              </a:rPr>
              <a:t>$100,000 or more: Fund that includes a general area of focus</a:t>
            </a:r>
          </a:p>
          <a:p>
            <a:pPr rtl="0"/>
            <a:r>
              <a:rPr lang="en-US" sz="1200" b="0" i="0" kern="1200" dirty="0">
                <a:solidFill>
                  <a:schemeClr val="tx1"/>
                </a:solidFill>
                <a:latin typeface="+mn-lt"/>
                <a:ea typeface="+mn-ea"/>
                <a:cs typeface="+mn-cs"/>
              </a:rPr>
              <a:t>$25,000 or more: Fund designated to the World Fund or SHARE</a:t>
            </a:r>
          </a:p>
          <a:p>
            <a:endParaRPr lang="en-US" u="none" baseline="0" dirty="0"/>
          </a:p>
        </p:txBody>
      </p:sp>
      <p:sp>
        <p:nvSpPr>
          <p:cNvPr id="4" name="Slide Number Placeholder 3"/>
          <p:cNvSpPr>
            <a:spLocks noGrp="1"/>
          </p:cNvSpPr>
          <p:nvPr>
            <p:ph type="sldNum" sz="quarter" idx="10"/>
          </p:nvPr>
        </p:nvSpPr>
        <p:spPr/>
        <p:txBody>
          <a:bodyPr/>
          <a:lstStyle/>
          <a:p>
            <a:fld id="{CD634A0E-662E-4385-A273-E8FDC910D017}" type="slidenum">
              <a:rPr lang="en-US" smtClean="0"/>
              <a:pPr/>
              <a:t>12</a:t>
            </a:fld>
            <a:endParaRPr lang="en-US"/>
          </a:p>
        </p:txBody>
      </p:sp>
    </p:spTree>
    <p:extLst>
      <p:ext uri="{BB962C8B-B14F-4D97-AF65-F5344CB8AC3E}">
        <p14:creationId xmlns:p14="http://schemas.microsoft.com/office/powerpoint/2010/main" val="3794929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Les subventions</a:t>
            </a:r>
            <a:r>
              <a:rPr lang="fr-BE" baseline="0" dirty="0"/>
              <a:t> comprennent les subventions octroyées et également les frais de fonctionnement des </a:t>
            </a:r>
            <a:r>
              <a:rPr lang="fr-BE" baseline="0" dirty="0" err="1"/>
              <a:t>progammes</a:t>
            </a:r>
            <a:r>
              <a:rPr lang="fr-BE" baseline="0" dirty="0"/>
              <a:t>.</a:t>
            </a:r>
            <a:endParaRPr lang="en-US" dirty="0"/>
          </a:p>
        </p:txBody>
      </p:sp>
      <p:sp>
        <p:nvSpPr>
          <p:cNvPr id="4" name="Espace réservé du numéro de diapositive 3"/>
          <p:cNvSpPr>
            <a:spLocks noGrp="1"/>
          </p:cNvSpPr>
          <p:nvPr>
            <p:ph type="sldNum" sz="quarter" idx="10"/>
          </p:nvPr>
        </p:nvSpPr>
        <p:spPr/>
        <p:txBody>
          <a:bodyPr/>
          <a:lstStyle/>
          <a:p>
            <a:fld id="{8637A24B-4F38-49F2-8A4B-837878C69ADF}" type="slidenum">
              <a:rPr lang="en-US" altLang="en-US" smtClean="0"/>
              <a:pPr/>
              <a:t>13</a:t>
            </a:fld>
            <a:endParaRPr lang="en-US" altLang="en-US" dirty="0"/>
          </a:p>
        </p:txBody>
      </p:sp>
    </p:spTree>
    <p:extLst>
      <p:ext uri="{BB962C8B-B14F-4D97-AF65-F5344CB8AC3E}">
        <p14:creationId xmlns:p14="http://schemas.microsoft.com/office/powerpoint/2010/main" val="1618611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8637A24B-4F38-49F2-8A4B-837878C69ADF}" type="slidenum">
              <a:rPr lang="en-US" altLang="en-US" smtClean="0"/>
              <a:pPr/>
              <a:t>15</a:t>
            </a:fld>
            <a:endParaRPr lang="en-US" altLang="en-US" dirty="0"/>
          </a:p>
        </p:txBody>
      </p:sp>
    </p:spTree>
    <p:extLst>
      <p:ext uri="{BB962C8B-B14F-4D97-AF65-F5344CB8AC3E}">
        <p14:creationId xmlns:p14="http://schemas.microsoft.com/office/powerpoint/2010/main" val="1596802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5C4C2B45-84F7-4F8A-AC0D-E4A612DC083E}" type="datetimeFigureOut">
              <a:rPr lang="fr-BE" smtClean="0"/>
              <a:t>15/02/2017</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A846864C-B6A5-4163-B670-BC31B8C19A58}" type="slidenum">
              <a:rPr lang="fr-BE" smtClean="0"/>
              <a:t>‹N°›</a:t>
            </a:fld>
            <a:endParaRPr lang="fr-BE"/>
          </a:p>
        </p:txBody>
      </p:sp>
    </p:spTree>
    <p:extLst>
      <p:ext uri="{BB962C8B-B14F-4D97-AF65-F5344CB8AC3E}">
        <p14:creationId xmlns:p14="http://schemas.microsoft.com/office/powerpoint/2010/main" val="2106890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C4C2B45-84F7-4F8A-AC0D-E4A612DC083E}" type="datetimeFigureOut">
              <a:rPr lang="fr-BE" smtClean="0"/>
              <a:t>15/02/2017</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A846864C-B6A5-4163-B670-BC31B8C19A58}" type="slidenum">
              <a:rPr lang="fr-BE" smtClean="0"/>
              <a:t>‹N°›</a:t>
            </a:fld>
            <a:endParaRPr lang="fr-BE"/>
          </a:p>
        </p:txBody>
      </p:sp>
    </p:spTree>
    <p:extLst>
      <p:ext uri="{BB962C8B-B14F-4D97-AF65-F5344CB8AC3E}">
        <p14:creationId xmlns:p14="http://schemas.microsoft.com/office/powerpoint/2010/main" val="2464198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C4C2B45-84F7-4F8A-AC0D-E4A612DC083E}" type="datetimeFigureOut">
              <a:rPr lang="fr-BE" smtClean="0"/>
              <a:t>15/02/2017</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A846864C-B6A5-4163-B670-BC31B8C19A58}" type="slidenum">
              <a:rPr lang="fr-BE" smtClean="0"/>
              <a:t>‹N°›</a:t>
            </a:fld>
            <a:endParaRPr lang="fr-BE"/>
          </a:p>
        </p:txBody>
      </p:sp>
    </p:spTree>
    <p:extLst>
      <p:ext uri="{BB962C8B-B14F-4D97-AF65-F5344CB8AC3E}">
        <p14:creationId xmlns:p14="http://schemas.microsoft.com/office/powerpoint/2010/main" val="135195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p>
        </p:txBody>
      </p:sp>
      <p:sp>
        <p:nvSpPr>
          <p:cNvPr id="4" name="Rectangle 3"/>
          <p:cNvSpPr>
            <a:spLocks noChangeArrowheads="1"/>
          </p:cNvSpPr>
          <p:nvPr/>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9"/>
              </a:srgbClr>
            </a:outerShdw>
          </a:effectLst>
          <a:extLst/>
        </p:spPr>
        <p:txBody>
          <a:bodyPr anchor="ctr"/>
          <a:lstStyle/>
          <a:p>
            <a:pPr algn="ctr" eaLnBrk="0" hangingPunct="0">
              <a:defRPr/>
            </a:pPr>
            <a:endParaRPr lang="en-US" dirty="0">
              <a:solidFill>
                <a:schemeClr val="lt1"/>
              </a:solidFill>
              <a:latin typeface="+mn-lt"/>
              <a:ea typeface="+mn-ea"/>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4000">
                <a:solidFill>
                  <a:schemeClr val="bg1"/>
                </a:solidFill>
                <a:latin typeface="Georgia" panose="02040502050405020303" pitchFamily="18" charset="0"/>
                <a:cs typeface="Georgia" panose="02040502050405020303" pitchFamily="18" charset="0"/>
              </a:defRPr>
            </a:lvl1pPr>
          </a:lstStyle>
          <a:p>
            <a:r>
              <a:rPr lang="en-US" dirty="0"/>
              <a:t>Click to edit Master title style</a:t>
            </a:r>
          </a:p>
        </p:txBody>
      </p:sp>
    </p:spTree>
    <p:extLst>
      <p:ext uri="{BB962C8B-B14F-4D97-AF65-F5344CB8AC3E}">
        <p14:creationId xmlns:p14="http://schemas.microsoft.com/office/powerpoint/2010/main" val="417242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8" name="Rectangle 7"/>
          <p:cNvSpPr/>
          <p:nvPr userDrawn="1"/>
        </p:nvSpPr>
        <p:spPr>
          <a:xfrm>
            <a:off x="0" y="0"/>
            <a:ext cx="9144000" cy="1088695"/>
          </a:xfrm>
          <a:prstGeom prst="rect">
            <a:avLst/>
          </a:prstGeom>
          <a:solidFill>
            <a:srgbClr val="005DAA"/>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 name="Title 1"/>
          <p:cNvSpPr>
            <a:spLocks noGrp="1"/>
          </p:cNvSpPr>
          <p:nvPr>
            <p:ph type="title"/>
          </p:nvPr>
        </p:nvSpPr>
        <p:spPr>
          <a:xfrm>
            <a:off x="628650" y="173928"/>
            <a:ext cx="7886700" cy="790814"/>
          </a:xfrm>
        </p:spPr>
        <p:txBody>
          <a:bodyPr/>
          <a:lstStyle>
            <a:lvl1pPr>
              <a:defRPr b="1">
                <a:solidFill>
                  <a:schemeClr val="bg1"/>
                </a:solidFill>
              </a:defRPr>
            </a:lvl1pPr>
          </a:lstStyle>
          <a:p>
            <a:r>
              <a:rPr lang="fr-FR" dirty="0"/>
              <a:t>Modifiez le style du titre</a:t>
            </a:r>
            <a:endParaRPr lang="en-US" dirty="0"/>
          </a:p>
        </p:txBody>
      </p:sp>
      <p:sp>
        <p:nvSpPr>
          <p:cNvPr id="3" name="Content Placeholder 2"/>
          <p:cNvSpPr>
            <a:spLocks noGrp="1"/>
          </p:cNvSpPr>
          <p:nvPr>
            <p:ph idx="1"/>
          </p:nvPr>
        </p:nvSpPr>
        <p:spPr>
          <a:xfrm>
            <a:off x="628650" y="1268083"/>
            <a:ext cx="7886700" cy="4908880"/>
          </a:xfrm>
        </p:spPr>
        <p:txBody>
          <a:bodyPr/>
          <a:lstStyle>
            <a:lvl1pPr marL="450850" indent="-450850">
              <a:buFontTx/>
              <a:buBlip>
                <a:blip r:embed="rId2"/>
              </a:buBlip>
              <a:defRPr sz="3200" b="1">
                <a:solidFill>
                  <a:srgbClr val="005DAA"/>
                </a:solidFill>
              </a:defRPr>
            </a:lvl1pPr>
            <a:lvl2pPr>
              <a:defRPr sz="2800"/>
            </a:lvl2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5C4C2B45-84F7-4F8A-AC0D-E4A612DC083E}" type="datetimeFigureOut">
              <a:rPr lang="fr-BE" smtClean="0"/>
              <a:t>15/02/2017</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A846864C-B6A5-4163-B670-BC31B8C19A58}" type="slidenum">
              <a:rPr lang="fr-BE" smtClean="0"/>
              <a:t>‹N°›</a:t>
            </a:fld>
            <a:endParaRPr lang="fr-BE"/>
          </a:p>
        </p:txBody>
      </p:sp>
      <p:pic>
        <p:nvPicPr>
          <p:cNvPr id="7" name="Imag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8651" y="6389496"/>
            <a:ext cx="1407184" cy="331980"/>
          </a:xfrm>
          <a:prstGeom prst="rect">
            <a:avLst/>
          </a:prstGeom>
        </p:spPr>
      </p:pic>
      <p:pic>
        <p:nvPicPr>
          <p:cNvPr id="9" name="Imag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45820" y="6371248"/>
            <a:ext cx="767595" cy="368476"/>
          </a:xfrm>
          <a:prstGeom prst="rect">
            <a:avLst/>
          </a:prstGeom>
        </p:spPr>
      </p:pic>
    </p:spTree>
    <p:extLst>
      <p:ext uri="{BB962C8B-B14F-4D97-AF65-F5344CB8AC3E}">
        <p14:creationId xmlns:p14="http://schemas.microsoft.com/office/powerpoint/2010/main" val="3408563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5C4C2B45-84F7-4F8A-AC0D-E4A612DC083E}" type="datetimeFigureOut">
              <a:rPr lang="fr-BE" smtClean="0"/>
              <a:t>15/02/2017</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A846864C-B6A5-4163-B670-BC31B8C19A58}" type="slidenum">
              <a:rPr lang="fr-BE" smtClean="0"/>
              <a:t>‹N°›</a:t>
            </a:fld>
            <a:endParaRPr lang="fr-BE"/>
          </a:p>
        </p:txBody>
      </p:sp>
    </p:spTree>
    <p:extLst>
      <p:ext uri="{BB962C8B-B14F-4D97-AF65-F5344CB8AC3E}">
        <p14:creationId xmlns:p14="http://schemas.microsoft.com/office/powerpoint/2010/main" val="4148453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C4C2B45-84F7-4F8A-AC0D-E4A612DC083E}" type="datetimeFigureOut">
              <a:rPr lang="fr-BE" smtClean="0"/>
              <a:t>15/02/2017</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A846864C-B6A5-4163-B670-BC31B8C19A58}" type="slidenum">
              <a:rPr lang="fr-BE" smtClean="0"/>
              <a:t>‹N°›</a:t>
            </a:fld>
            <a:endParaRPr lang="fr-BE"/>
          </a:p>
        </p:txBody>
      </p:sp>
    </p:spTree>
    <p:extLst>
      <p:ext uri="{BB962C8B-B14F-4D97-AF65-F5344CB8AC3E}">
        <p14:creationId xmlns:p14="http://schemas.microsoft.com/office/powerpoint/2010/main" val="1883578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C4C2B45-84F7-4F8A-AC0D-E4A612DC083E}" type="datetimeFigureOut">
              <a:rPr lang="fr-BE" smtClean="0"/>
              <a:t>15/02/2017</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A846864C-B6A5-4163-B670-BC31B8C19A58}" type="slidenum">
              <a:rPr lang="fr-BE" smtClean="0"/>
              <a:t>‹N°›</a:t>
            </a:fld>
            <a:endParaRPr lang="fr-BE"/>
          </a:p>
        </p:txBody>
      </p:sp>
    </p:spTree>
    <p:extLst>
      <p:ext uri="{BB962C8B-B14F-4D97-AF65-F5344CB8AC3E}">
        <p14:creationId xmlns:p14="http://schemas.microsoft.com/office/powerpoint/2010/main" val="3108498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5C4C2B45-84F7-4F8A-AC0D-E4A612DC083E}" type="datetimeFigureOut">
              <a:rPr lang="fr-BE" smtClean="0"/>
              <a:t>15/02/2017</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A846864C-B6A5-4163-B670-BC31B8C19A58}" type="slidenum">
              <a:rPr lang="fr-BE" smtClean="0"/>
              <a:t>‹N°›</a:t>
            </a:fld>
            <a:endParaRPr lang="fr-BE"/>
          </a:p>
        </p:txBody>
      </p:sp>
    </p:spTree>
    <p:extLst>
      <p:ext uri="{BB962C8B-B14F-4D97-AF65-F5344CB8AC3E}">
        <p14:creationId xmlns:p14="http://schemas.microsoft.com/office/powerpoint/2010/main" val="647531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4C2B45-84F7-4F8A-AC0D-E4A612DC083E}" type="datetimeFigureOut">
              <a:rPr lang="fr-BE" smtClean="0"/>
              <a:t>15/02/2017</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A846864C-B6A5-4163-B670-BC31B8C19A58}" type="slidenum">
              <a:rPr lang="fr-BE" smtClean="0"/>
              <a:t>‹N°›</a:t>
            </a:fld>
            <a:endParaRPr lang="fr-BE"/>
          </a:p>
        </p:txBody>
      </p:sp>
    </p:spTree>
    <p:extLst>
      <p:ext uri="{BB962C8B-B14F-4D97-AF65-F5344CB8AC3E}">
        <p14:creationId xmlns:p14="http://schemas.microsoft.com/office/powerpoint/2010/main" val="908395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5C4C2B45-84F7-4F8A-AC0D-E4A612DC083E}" type="datetimeFigureOut">
              <a:rPr lang="fr-BE" smtClean="0"/>
              <a:t>15/02/2017</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A846864C-B6A5-4163-B670-BC31B8C19A58}" type="slidenum">
              <a:rPr lang="fr-BE" smtClean="0"/>
              <a:t>‹N°›</a:t>
            </a:fld>
            <a:endParaRPr lang="fr-BE"/>
          </a:p>
        </p:txBody>
      </p:sp>
    </p:spTree>
    <p:extLst>
      <p:ext uri="{BB962C8B-B14F-4D97-AF65-F5344CB8AC3E}">
        <p14:creationId xmlns:p14="http://schemas.microsoft.com/office/powerpoint/2010/main" val="1655212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5C4C2B45-84F7-4F8A-AC0D-E4A612DC083E}" type="datetimeFigureOut">
              <a:rPr lang="fr-BE" smtClean="0"/>
              <a:t>15/02/2017</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A846864C-B6A5-4163-B670-BC31B8C19A58}" type="slidenum">
              <a:rPr lang="fr-BE" smtClean="0"/>
              <a:t>‹N°›</a:t>
            </a:fld>
            <a:endParaRPr lang="fr-BE"/>
          </a:p>
        </p:txBody>
      </p:sp>
    </p:spTree>
    <p:extLst>
      <p:ext uri="{BB962C8B-B14F-4D97-AF65-F5344CB8AC3E}">
        <p14:creationId xmlns:p14="http://schemas.microsoft.com/office/powerpoint/2010/main" val="27268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4C2B45-84F7-4F8A-AC0D-E4A612DC083E}" type="datetimeFigureOut">
              <a:rPr lang="fr-BE" smtClean="0"/>
              <a:t>15/02/2017</a:t>
            </a:fld>
            <a:endParaRPr lang="fr-B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46864C-B6A5-4163-B670-BC31B8C19A58}" type="slidenum">
              <a:rPr lang="fr-BE" smtClean="0"/>
              <a:t>‹N°›</a:t>
            </a:fld>
            <a:endParaRPr lang="fr-BE"/>
          </a:p>
        </p:txBody>
      </p:sp>
    </p:spTree>
    <p:extLst>
      <p:ext uri="{BB962C8B-B14F-4D97-AF65-F5344CB8AC3E}">
        <p14:creationId xmlns:p14="http://schemas.microsoft.com/office/powerpoint/2010/main" val="15100777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24.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5.emf"/></Relationships>
</file>

<file path=ppt/slides/_rels/slide2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willy.zorzi@ulg.ac.be" TargetMode="External"/><Relationship Id="rId2" Type="http://schemas.openxmlformats.org/officeDocument/2006/relationships/hyperlink" Target="mailto:w.odeurs@pandora.be"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mailto:w.odeurs@pandora.be" TargetMode="External"/><Relationship Id="rId5" Type="http://schemas.openxmlformats.org/officeDocument/2006/relationships/hyperlink" Target="http://www.rotary.org/en/peace-fellowships" TargetMode="Externa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a:xfrm>
            <a:off x="685799" y="2566423"/>
            <a:ext cx="7772400" cy="2387600"/>
          </a:xfrm>
        </p:spPr>
        <p:txBody>
          <a:bodyPr>
            <a:normAutofit/>
          </a:bodyPr>
          <a:lstStyle/>
          <a:p>
            <a:r>
              <a:rPr lang="fr-BE" dirty="0" smtClean="0">
                <a:solidFill>
                  <a:srgbClr val="0D4B93"/>
                </a:solidFill>
              </a:rPr>
              <a:t>Présentation de </a:t>
            </a:r>
            <a:r>
              <a:rPr lang="fr-BE" dirty="0">
                <a:solidFill>
                  <a:srgbClr val="0D4B93"/>
                </a:solidFill>
              </a:rPr>
              <a:t>la Fondation </a:t>
            </a:r>
            <a:r>
              <a:rPr lang="fr-BE" b="1" dirty="0">
                <a:solidFill>
                  <a:srgbClr val="0D4B93"/>
                </a:solidFill>
              </a:rPr>
              <a:t>Rotary</a:t>
            </a:r>
          </a:p>
        </p:txBody>
      </p:sp>
      <p:sp>
        <p:nvSpPr>
          <p:cNvPr id="7" name="Sous-titre 6"/>
          <p:cNvSpPr>
            <a:spLocks noGrp="1"/>
          </p:cNvSpPr>
          <p:nvPr>
            <p:ph type="subTitle" idx="1"/>
          </p:nvPr>
        </p:nvSpPr>
        <p:spPr>
          <a:xfrm>
            <a:off x="1448123" y="5517103"/>
            <a:ext cx="6858000" cy="642158"/>
          </a:xfrm>
        </p:spPr>
        <p:txBody>
          <a:bodyPr/>
          <a:lstStyle/>
          <a:p>
            <a:pPr algn="r"/>
            <a:r>
              <a:rPr lang="fr-BE" dirty="0" smtClean="0">
                <a:solidFill>
                  <a:srgbClr val="10B0E3"/>
                </a:solidFill>
              </a:rPr>
              <a:t>Arlon, </a:t>
            </a:r>
            <a:r>
              <a:rPr lang="fr-BE" dirty="0">
                <a:solidFill>
                  <a:srgbClr val="10B0E3"/>
                </a:solidFill>
              </a:rPr>
              <a:t>le </a:t>
            </a:r>
            <a:r>
              <a:rPr lang="fr-BE" dirty="0" smtClean="0">
                <a:solidFill>
                  <a:srgbClr val="10B0E3"/>
                </a:solidFill>
              </a:rPr>
              <a:t>16 février 2017</a:t>
            </a:r>
            <a:endParaRPr lang="fr-BE" dirty="0">
              <a:solidFill>
                <a:srgbClr val="10B0E3"/>
              </a:solidFill>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876" y="434579"/>
            <a:ext cx="7468247" cy="1761897"/>
          </a:xfrm>
          <a:prstGeom prst="rect">
            <a:avLst/>
          </a:prstGeom>
        </p:spPr>
      </p:pic>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876" y="5811039"/>
            <a:ext cx="1450805" cy="696444"/>
          </a:xfrm>
          <a:prstGeom prst="rect">
            <a:avLst/>
          </a:prstGeom>
        </p:spPr>
      </p:pic>
    </p:spTree>
    <p:extLst>
      <p:ext uri="{BB962C8B-B14F-4D97-AF65-F5344CB8AC3E}">
        <p14:creationId xmlns:p14="http://schemas.microsoft.com/office/powerpoint/2010/main" val="2107706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Mécanique de financement</a:t>
            </a:r>
          </a:p>
        </p:txBody>
      </p:sp>
      <p:sp>
        <p:nvSpPr>
          <p:cNvPr id="3" name="Espace réservé du contenu 2"/>
          <p:cNvSpPr>
            <a:spLocks noGrp="1"/>
          </p:cNvSpPr>
          <p:nvPr>
            <p:ph idx="1"/>
          </p:nvPr>
        </p:nvSpPr>
        <p:spPr>
          <a:xfrm>
            <a:off x="480203" y="1318628"/>
            <a:ext cx="8352512" cy="4908880"/>
          </a:xfrm>
        </p:spPr>
        <p:txBody>
          <a:bodyPr/>
          <a:lstStyle/>
          <a:p>
            <a:r>
              <a:rPr lang="fr-BE" dirty="0"/>
              <a:t>Fonds mondial et fonds spécifique de district</a:t>
            </a:r>
          </a:p>
          <a:p>
            <a:endParaRPr lang="fr-BE" dirty="0"/>
          </a:p>
        </p:txBody>
      </p:sp>
      <p:sp>
        <p:nvSpPr>
          <p:cNvPr id="4" name="Rectangle 3"/>
          <p:cNvSpPr/>
          <p:nvPr/>
        </p:nvSpPr>
        <p:spPr>
          <a:xfrm>
            <a:off x="628650" y="3518244"/>
            <a:ext cx="1498059" cy="583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Contributions</a:t>
            </a:r>
          </a:p>
          <a:p>
            <a:pPr algn="ctr"/>
            <a:r>
              <a:rPr lang="fr-BE" dirty="0"/>
              <a:t>des clubs</a:t>
            </a:r>
          </a:p>
        </p:txBody>
      </p:sp>
      <p:sp>
        <p:nvSpPr>
          <p:cNvPr id="8" name="Rectangle 7"/>
          <p:cNvSpPr/>
          <p:nvPr/>
        </p:nvSpPr>
        <p:spPr>
          <a:xfrm>
            <a:off x="3978609" y="2538921"/>
            <a:ext cx="1575881" cy="5350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FSD</a:t>
            </a:r>
          </a:p>
        </p:txBody>
      </p:sp>
      <p:sp>
        <p:nvSpPr>
          <p:cNvPr id="9" name="Rectangle 8"/>
          <p:cNvSpPr/>
          <p:nvPr/>
        </p:nvSpPr>
        <p:spPr>
          <a:xfrm>
            <a:off x="3998065" y="3518244"/>
            <a:ext cx="1575881" cy="20167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Fonds </a:t>
            </a:r>
          </a:p>
          <a:p>
            <a:pPr algn="ctr"/>
            <a:r>
              <a:rPr lang="fr-BE" dirty="0"/>
              <a:t>mondial</a:t>
            </a:r>
          </a:p>
        </p:txBody>
      </p:sp>
      <p:cxnSp>
        <p:nvCxnSpPr>
          <p:cNvPr id="11" name="Connecteur : en angle 10"/>
          <p:cNvCxnSpPr/>
          <p:nvPr/>
        </p:nvCxnSpPr>
        <p:spPr>
          <a:xfrm rot="5400000" flipH="1" flipV="1">
            <a:off x="3181547" y="3163925"/>
            <a:ext cx="1123545" cy="408559"/>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Connecteur : en angle 12"/>
          <p:cNvCxnSpPr/>
          <p:nvPr/>
        </p:nvCxnSpPr>
        <p:spPr>
          <a:xfrm rot="16200000" flipH="1">
            <a:off x="3450734" y="4024030"/>
            <a:ext cx="596664" cy="408560"/>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19"/>
          <p:cNvCxnSpPr>
            <a:stCxn id="4" idx="3"/>
          </p:cNvCxnSpPr>
          <p:nvPr/>
        </p:nvCxnSpPr>
        <p:spPr>
          <a:xfrm flipV="1">
            <a:off x="2126709" y="3795489"/>
            <a:ext cx="1418077" cy="1458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a:stCxn id="8" idx="3"/>
          </p:cNvCxnSpPr>
          <p:nvPr/>
        </p:nvCxnSpPr>
        <p:spPr>
          <a:xfrm flipV="1">
            <a:off x="5554490" y="2461098"/>
            <a:ext cx="554475" cy="34533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108965" y="2037120"/>
            <a:ext cx="1439694" cy="6322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Subventions</a:t>
            </a:r>
          </a:p>
          <a:p>
            <a:pPr algn="ctr"/>
            <a:r>
              <a:rPr lang="fr-BE" dirty="0"/>
              <a:t>de district</a:t>
            </a:r>
          </a:p>
        </p:txBody>
      </p:sp>
      <p:cxnSp>
        <p:nvCxnSpPr>
          <p:cNvPr id="25" name="Connecteur droit avec flèche 24"/>
          <p:cNvCxnSpPr>
            <a:stCxn id="8" idx="3"/>
          </p:cNvCxnSpPr>
          <p:nvPr/>
        </p:nvCxnSpPr>
        <p:spPr>
          <a:xfrm>
            <a:off x="5554490" y="2806432"/>
            <a:ext cx="554475" cy="28696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108965" y="2989671"/>
            <a:ext cx="1439694" cy="6322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Subventions</a:t>
            </a:r>
          </a:p>
          <a:p>
            <a:pPr algn="ctr"/>
            <a:r>
              <a:rPr lang="fr-BE" dirty="0"/>
              <a:t>mondiales</a:t>
            </a:r>
          </a:p>
        </p:txBody>
      </p:sp>
      <p:cxnSp>
        <p:nvCxnSpPr>
          <p:cNvPr id="30" name="Connecteur droit avec flèche 29"/>
          <p:cNvCxnSpPr>
            <a:stCxn id="9" idx="3"/>
            <a:endCxn id="28" idx="1"/>
          </p:cNvCxnSpPr>
          <p:nvPr/>
        </p:nvCxnSpPr>
        <p:spPr>
          <a:xfrm flipV="1">
            <a:off x="5573946" y="3305820"/>
            <a:ext cx="535019" cy="122082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2" name="Triangle isocèle 31"/>
          <p:cNvSpPr/>
          <p:nvPr/>
        </p:nvSpPr>
        <p:spPr>
          <a:xfrm rot="5400000">
            <a:off x="8389331" y="5802087"/>
            <a:ext cx="340468" cy="546299"/>
          </a:xfrm>
          <a:prstGeom prst="triangle">
            <a:avLst/>
          </a:prstGeom>
          <a:ln>
            <a:solidFill>
              <a:srgbClr val="10B0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3" name="Rectangle 32"/>
          <p:cNvSpPr/>
          <p:nvPr/>
        </p:nvSpPr>
        <p:spPr>
          <a:xfrm>
            <a:off x="628650" y="5904690"/>
            <a:ext cx="7649588" cy="340782"/>
          </a:xfrm>
          <a:prstGeom prst="rect">
            <a:avLst/>
          </a:prstGeom>
          <a:ln>
            <a:solidFill>
              <a:srgbClr val="10B0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1" name="ZoneTexte 30"/>
          <p:cNvSpPr txBox="1"/>
          <p:nvPr/>
        </p:nvSpPr>
        <p:spPr>
          <a:xfrm>
            <a:off x="628650" y="5950513"/>
            <a:ext cx="1142392" cy="276999"/>
          </a:xfrm>
          <a:prstGeom prst="rect">
            <a:avLst/>
          </a:prstGeom>
          <a:noFill/>
        </p:spPr>
        <p:txBody>
          <a:bodyPr wrap="square" rtlCol="0">
            <a:spAutoFit/>
          </a:bodyPr>
          <a:lstStyle/>
          <a:p>
            <a:pPr algn="ctr"/>
            <a:r>
              <a:rPr lang="fr-BE" sz="1200" dirty="0">
                <a:solidFill>
                  <a:schemeClr val="bg1"/>
                </a:solidFill>
              </a:rPr>
              <a:t>2013-2014</a:t>
            </a:r>
          </a:p>
        </p:txBody>
      </p:sp>
      <p:sp>
        <p:nvSpPr>
          <p:cNvPr id="35" name="ZoneTexte 34"/>
          <p:cNvSpPr txBox="1"/>
          <p:nvPr/>
        </p:nvSpPr>
        <p:spPr>
          <a:xfrm>
            <a:off x="2561414" y="5950509"/>
            <a:ext cx="1142392" cy="276999"/>
          </a:xfrm>
          <a:prstGeom prst="rect">
            <a:avLst/>
          </a:prstGeom>
          <a:noFill/>
        </p:spPr>
        <p:txBody>
          <a:bodyPr wrap="square" rtlCol="0">
            <a:spAutoFit/>
          </a:bodyPr>
          <a:lstStyle/>
          <a:p>
            <a:pPr algn="ctr"/>
            <a:r>
              <a:rPr lang="fr-BE" sz="1200" dirty="0">
                <a:solidFill>
                  <a:schemeClr val="bg1"/>
                </a:solidFill>
              </a:rPr>
              <a:t>2014-2015</a:t>
            </a:r>
          </a:p>
        </p:txBody>
      </p:sp>
      <p:sp>
        <p:nvSpPr>
          <p:cNvPr id="36" name="ZoneTexte 35"/>
          <p:cNvSpPr txBox="1"/>
          <p:nvPr/>
        </p:nvSpPr>
        <p:spPr>
          <a:xfrm>
            <a:off x="4609241" y="5959887"/>
            <a:ext cx="1142392" cy="276999"/>
          </a:xfrm>
          <a:prstGeom prst="rect">
            <a:avLst/>
          </a:prstGeom>
          <a:noFill/>
        </p:spPr>
        <p:txBody>
          <a:bodyPr wrap="square" rtlCol="0">
            <a:spAutoFit/>
          </a:bodyPr>
          <a:lstStyle/>
          <a:p>
            <a:pPr algn="ctr"/>
            <a:r>
              <a:rPr lang="fr-BE" sz="1200" dirty="0">
                <a:solidFill>
                  <a:schemeClr val="bg1"/>
                </a:solidFill>
              </a:rPr>
              <a:t>2015-2016</a:t>
            </a:r>
          </a:p>
        </p:txBody>
      </p:sp>
      <p:sp>
        <p:nvSpPr>
          <p:cNvPr id="37" name="ZoneTexte 36"/>
          <p:cNvSpPr txBox="1"/>
          <p:nvPr/>
        </p:nvSpPr>
        <p:spPr>
          <a:xfrm>
            <a:off x="6257616" y="5950510"/>
            <a:ext cx="1142392" cy="276999"/>
          </a:xfrm>
          <a:prstGeom prst="rect">
            <a:avLst/>
          </a:prstGeom>
          <a:noFill/>
        </p:spPr>
        <p:txBody>
          <a:bodyPr wrap="square" rtlCol="0">
            <a:spAutoFit/>
          </a:bodyPr>
          <a:lstStyle/>
          <a:p>
            <a:pPr algn="ctr"/>
            <a:r>
              <a:rPr lang="fr-BE" sz="1200" dirty="0">
                <a:solidFill>
                  <a:schemeClr val="bg1"/>
                </a:solidFill>
              </a:rPr>
              <a:t>2016-2017</a:t>
            </a:r>
          </a:p>
        </p:txBody>
      </p:sp>
      <p:sp>
        <p:nvSpPr>
          <p:cNvPr id="38" name="ZoneTexte 37"/>
          <p:cNvSpPr txBox="1"/>
          <p:nvPr/>
        </p:nvSpPr>
        <p:spPr>
          <a:xfrm>
            <a:off x="2976658" y="2670801"/>
            <a:ext cx="778213" cy="307777"/>
          </a:xfrm>
          <a:prstGeom prst="rect">
            <a:avLst/>
          </a:prstGeom>
          <a:noFill/>
        </p:spPr>
        <p:txBody>
          <a:bodyPr wrap="square" rtlCol="0">
            <a:spAutoFit/>
          </a:bodyPr>
          <a:lstStyle/>
          <a:p>
            <a:r>
              <a:rPr lang="fr-BE" sz="1400" b="1" dirty="0">
                <a:solidFill>
                  <a:srgbClr val="0D4B93"/>
                </a:solidFill>
              </a:rPr>
              <a:t>50 %</a:t>
            </a:r>
          </a:p>
        </p:txBody>
      </p:sp>
      <p:sp>
        <p:nvSpPr>
          <p:cNvPr id="39" name="ZoneTexte 38"/>
          <p:cNvSpPr txBox="1"/>
          <p:nvPr/>
        </p:nvSpPr>
        <p:spPr>
          <a:xfrm>
            <a:off x="3010715" y="4353250"/>
            <a:ext cx="778213" cy="307777"/>
          </a:xfrm>
          <a:prstGeom prst="rect">
            <a:avLst/>
          </a:prstGeom>
          <a:noFill/>
        </p:spPr>
        <p:txBody>
          <a:bodyPr wrap="square" rtlCol="0">
            <a:spAutoFit/>
          </a:bodyPr>
          <a:lstStyle/>
          <a:p>
            <a:r>
              <a:rPr lang="fr-BE" sz="1400" b="1" dirty="0">
                <a:solidFill>
                  <a:srgbClr val="0D4B93"/>
                </a:solidFill>
              </a:rPr>
              <a:t>50 %</a:t>
            </a:r>
          </a:p>
        </p:txBody>
      </p:sp>
      <p:sp>
        <p:nvSpPr>
          <p:cNvPr id="41" name="ZoneTexte 40"/>
          <p:cNvSpPr txBox="1"/>
          <p:nvPr/>
        </p:nvSpPr>
        <p:spPr>
          <a:xfrm>
            <a:off x="5573946" y="2007668"/>
            <a:ext cx="615433" cy="523220"/>
          </a:xfrm>
          <a:prstGeom prst="rect">
            <a:avLst/>
          </a:prstGeom>
          <a:noFill/>
        </p:spPr>
        <p:txBody>
          <a:bodyPr wrap="square" rtlCol="0">
            <a:spAutoFit/>
          </a:bodyPr>
          <a:lstStyle/>
          <a:p>
            <a:r>
              <a:rPr lang="fr-BE" sz="1400" b="1" dirty="0">
                <a:solidFill>
                  <a:srgbClr val="0D4B93"/>
                </a:solidFill>
              </a:rPr>
              <a:t>Max. 50 %</a:t>
            </a:r>
          </a:p>
        </p:txBody>
      </p:sp>
    </p:spTree>
    <p:extLst>
      <p:ext uri="{BB962C8B-B14F-4D97-AF65-F5344CB8AC3E}">
        <p14:creationId xmlns:p14="http://schemas.microsoft.com/office/powerpoint/2010/main" val="691877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500"/>
                                        <p:tgtEl>
                                          <p:spTgt spid="39"/>
                                        </p:tgtEl>
                                      </p:cBhvr>
                                    </p:animEffect>
                                  </p:childTnLst>
                                </p:cTn>
                              </p:par>
                              <p:par>
                                <p:cTn id="35" presetID="10"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23"/>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25"/>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30"/>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24" grpId="0" animBg="1"/>
      <p:bldP spid="28" grpId="0" animBg="1"/>
      <p:bldP spid="32" grpId="0" animBg="1"/>
      <p:bldP spid="33" grpId="0" animBg="1"/>
      <p:bldP spid="31" grpId="0"/>
      <p:bldP spid="35" grpId="0"/>
      <p:bldP spid="36" grpId="0"/>
      <p:bldP spid="37" grpId="0"/>
      <p:bldP spid="38" grpId="0"/>
      <p:bldP spid="39"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Mécanique</a:t>
            </a:r>
            <a:r>
              <a:rPr lang="en-US" dirty="0"/>
              <a:t> de </a:t>
            </a:r>
            <a:r>
              <a:rPr lang="en-US" dirty="0" err="1"/>
              <a:t>financement</a:t>
            </a:r>
            <a:endParaRPr lang="en-US" dirty="0"/>
          </a:p>
        </p:txBody>
      </p:sp>
      <p:sp>
        <p:nvSpPr>
          <p:cNvPr id="2" name="Content Placeholder 1"/>
          <p:cNvSpPr>
            <a:spLocks noGrp="1"/>
          </p:cNvSpPr>
          <p:nvPr>
            <p:ph idx="1"/>
          </p:nvPr>
        </p:nvSpPr>
        <p:spPr/>
        <p:txBody>
          <a:bodyPr>
            <a:normAutofit/>
          </a:bodyPr>
          <a:lstStyle/>
          <a:p>
            <a:r>
              <a:rPr lang="fr-BE" dirty="0"/>
              <a:t>Fonds de dotation</a:t>
            </a:r>
          </a:p>
          <a:p>
            <a:endParaRPr lang="fr-BE" sz="1100" dirty="0"/>
          </a:p>
          <a:p>
            <a:pPr lvl="1"/>
            <a:r>
              <a:rPr lang="fr-BE" dirty="0"/>
              <a:t>Créé en 1982</a:t>
            </a:r>
          </a:p>
          <a:p>
            <a:endParaRPr lang="fr-BE" sz="1100" dirty="0"/>
          </a:p>
          <a:p>
            <a:pPr lvl="1"/>
            <a:r>
              <a:rPr lang="fr-BE" dirty="0"/>
              <a:t>Objectif :</a:t>
            </a:r>
          </a:p>
          <a:p>
            <a:pPr lvl="2"/>
            <a:r>
              <a:rPr lang="fr-BE" dirty="0"/>
              <a:t>assurer la pérennité de la Fondation en lui assurant des revenus réguliers pour financer ses programmes</a:t>
            </a:r>
          </a:p>
          <a:p>
            <a:endParaRPr lang="fr-BE" sz="1100" dirty="0"/>
          </a:p>
          <a:p>
            <a:pPr lvl="1"/>
            <a:r>
              <a:rPr lang="fr-BE" dirty="0"/>
              <a:t>Fonctionnement :</a:t>
            </a:r>
          </a:p>
          <a:p>
            <a:pPr lvl="2"/>
            <a:r>
              <a:rPr lang="fr-BE" dirty="0"/>
              <a:t>Les dons sont investis en permanence.  Seuls les bénéfices disponibles sont affectés à des  projets.</a:t>
            </a:r>
          </a:p>
          <a:p>
            <a:endParaRPr lang="fr-BE" sz="1000" dirty="0"/>
          </a:p>
          <a:p>
            <a:endParaRPr lang="fr-BE" dirty="0"/>
          </a:p>
          <a:p>
            <a:endParaRPr lang="fr-BE" dirty="0"/>
          </a:p>
          <a:p>
            <a:endParaRPr lang="fr-BE" dirty="0"/>
          </a:p>
        </p:txBody>
      </p:sp>
    </p:spTree>
    <p:extLst>
      <p:ext uri="{BB962C8B-B14F-4D97-AF65-F5344CB8AC3E}">
        <p14:creationId xmlns:p14="http://schemas.microsoft.com/office/powerpoint/2010/main" val="274865168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5" name="Text Box 14"/>
          <p:cNvSpPr txBox="1">
            <a:spLocks noChangeArrowheads="1"/>
          </p:cNvSpPr>
          <p:nvPr/>
        </p:nvSpPr>
        <p:spPr bwMode="auto">
          <a:xfrm>
            <a:off x="15834" y="1335504"/>
            <a:ext cx="912816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dirty="0">
                <a:solidFill>
                  <a:schemeClr val="tx1">
                    <a:lumMod val="75000"/>
                  </a:schemeClr>
                </a:solidFill>
                <a:latin typeface="+mj-lt"/>
              </a:rPr>
              <a:t>	</a:t>
            </a:r>
            <a:endParaRPr lang="en-US" sz="900" b="1" dirty="0">
              <a:solidFill>
                <a:schemeClr val="tx1">
                  <a:lumMod val="75000"/>
                </a:schemeClr>
              </a:solidFill>
              <a:latin typeface="+mj-lt"/>
            </a:endParaRPr>
          </a:p>
          <a:p>
            <a:pPr marL="457200" indent="-457200" eaLnBrk="1" hangingPunct="1"/>
            <a:r>
              <a:rPr lang="en-US" sz="2800" b="1" dirty="0">
                <a:solidFill>
                  <a:schemeClr val="tx1">
                    <a:lumMod val="75000"/>
                  </a:schemeClr>
                </a:solidFill>
                <a:latin typeface="+mj-lt"/>
              </a:rPr>
              <a:t>	</a:t>
            </a:r>
          </a:p>
        </p:txBody>
      </p:sp>
      <p:sp>
        <p:nvSpPr>
          <p:cNvPr id="2" name="Title 1"/>
          <p:cNvSpPr>
            <a:spLocks noGrp="1"/>
          </p:cNvSpPr>
          <p:nvPr>
            <p:ph type="title"/>
          </p:nvPr>
        </p:nvSpPr>
        <p:spPr/>
        <p:txBody>
          <a:bodyPr/>
          <a:lstStyle/>
          <a:p>
            <a:r>
              <a:rPr lang="en-US" dirty="0" err="1"/>
              <a:t>Mécanique</a:t>
            </a:r>
            <a:r>
              <a:rPr lang="en-US" dirty="0"/>
              <a:t> de </a:t>
            </a:r>
            <a:r>
              <a:rPr lang="en-US" dirty="0" err="1"/>
              <a:t>financement</a:t>
            </a:r>
            <a:endParaRPr lang="en-US" dirty="0"/>
          </a:p>
        </p:txBody>
      </p:sp>
      <p:sp>
        <p:nvSpPr>
          <p:cNvPr id="4" name="Espace réservé du contenu 3"/>
          <p:cNvSpPr>
            <a:spLocks noGrp="1"/>
          </p:cNvSpPr>
          <p:nvPr>
            <p:ph idx="1"/>
          </p:nvPr>
        </p:nvSpPr>
        <p:spPr/>
        <p:txBody>
          <a:bodyPr/>
          <a:lstStyle/>
          <a:p>
            <a:r>
              <a:rPr lang="fr-BE" dirty="0"/>
              <a:t>Fonds de dotation</a:t>
            </a:r>
          </a:p>
          <a:p>
            <a:pPr lvl="1"/>
            <a:r>
              <a:rPr lang="en-US" dirty="0" err="1"/>
              <a:t>Alimenté</a:t>
            </a:r>
            <a:r>
              <a:rPr lang="en-US" dirty="0"/>
              <a:t> par les dons </a:t>
            </a:r>
          </a:p>
          <a:p>
            <a:pPr lvl="2"/>
            <a:r>
              <a:rPr lang="en-US" dirty="0"/>
              <a:t>des </a:t>
            </a:r>
            <a:r>
              <a:rPr lang="en-US" dirty="0" err="1"/>
              <a:t>rotariens</a:t>
            </a:r>
            <a:r>
              <a:rPr lang="en-US" dirty="0"/>
              <a:t> </a:t>
            </a:r>
          </a:p>
          <a:p>
            <a:pPr lvl="2"/>
            <a:r>
              <a:rPr lang="en-US" dirty="0"/>
              <a:t>des </a:t>
            </a:r>
            <a:r>
              <a:rPr lang="en-US" dirty="0" err="1"/>
              <a:t>sympathisants</a:t>
            </a:r>
            <a:r>
              <a:rPr lang="en-US" dirty="0"/>
              <a:t> du rotary international</a:t>
            </a:r>
          </a:p>
          <a:p>
            <a:pPr lvl="1"/>
            <a:r>
              <a:rPr lang="en-US" dirty="0"/>
              <a:t>Pour un don </a:t>
            </a:r>
            <a:r>
              <a:rPr lang="en-US" dirty="0" err="1"/>
              <a:t>d’au</a:t>
            </a:r>
            <a:r>
              <a:rPr lang="en-US" dirty="0"/>
              <a:t> </a:t>
            </a:r>
            <a:r>
              <a:rPr lang="en-US" dirty="0" err="1"/>
              <a:t>moins</a:t>
            </a:r>
            <a:r>
              <a:rPr lang="en-US" dirty="0"/>
              <a:t> 25.000 USD:</a:t>
            </a:r>
          </a:p>
          <a:p>
            <a:pPr lvl="2"/>
            <a:r>
              <a:rPr lang="fr-BE" dirty="0"/>
              <a:t>Possibilité</a:t>
            </a:r>
            <a:r>
              <a:rPr lang="en-US" dirty="0"/>
              <a:t> d’un </a:t>
            </a:r>
            <a:r>
              <a:rPr lang="fr-BE" dirty="0"/>
              <a:t>fonds</a:t>
            </a:r>
            <a:r>
              <a:rPr lang="en-US" dirty="0"/>
              <a:t> </a:t>
            </a:r>
            <a:r>
              <a:rPr lang="en-US" dirty="0" err="1"/>
              <a:t>commémoratif</a:t>
            </a:r>
            <a:r>
              <a:rPr lang="en-US" dirty="0"/>
              <a:t> au nom du </a:t>
            </a:r>
            <a:r>
              <a:rPr lang="en-US" dirty="0" err="1"/>
              <a:t>donateur</a:t>
            </a:r>
            <a:r>
              <a:rPr lang="en-US" dirty="0"/>
              <a:t> </a:t>
            </a:r>
            <a:r>
              <a:rPr lang="en-US" dirty="0" err="1"/>
              <a:t>ou</a:t>
            </a:r>
            <a:r>
              <a:rPr lang="en-US" dirty="0"/>
              <a:t> d’un </a:t>
            </a:r>
            <a:r>
              <a:rPr lang="en-US" dirty="0" err="1"/>
              <a:t>proche</a:t>
            </a:r>
            <a:r>
              <a:rPr lang="en-US" dirty="0"/>
              <a:t> de </a:t>
            </a:r>
            <a:r>
              <a:rPr lang="en-US" dirty="0" err="1"/>
              <a:t>celui</a:t>
            </a:r>
            <a:r>
              <a:rPr lang="en-US" dirty="0"/>
              <a:t>-ci</a:t>
            </a:r>
          </a:p>
          <a:p>
            <a:pPr lvl="2"/>
            <a:r>
              <a:rPr lang="en-US" dirty="0"/>
              <a:t>Le </a:t>
            </a:r>
            <a:r>
              <a:rPr lang="en-US" dirty="0" err="1"/>
              <a:t>fonds</a:t>
            </a:r>
            <a:r>
              <a:rPr lang="en-US" dirty="0"/>
              <a:t> </a:t>
            </a:r>
            <a:r>
              <a:rPr lang="en-US" dirty="0" err="1"/>
              <a:t>commémoratif</a:t>
            </a:r>
            <a:r>
              <a:rPr lang="en-US" dirty="0"/>
              <a:t> fait </a:t>
            </a:r>
            <a:r>
              <a:rPr lang="en-US" dirty="0" err="1"/>
              <a:t>l’objet</a:t>
            </a:r>
            <a:r>
              <a:rPr lang="en-US" dirty="0"/>
              <a:t> </a:t>
            </a:r>
            <a:r>
              <a:rPr lang="en-US" dirty="0" err="1"/>
              <a:t>d’une</a:t>
            </a:r>
            <a:r>
              <a:rPr lang="en-US" dirty="0"/>
              <a:t> </a:t>
            </a:r>
            <a:r>
              <a:rPr lang="en-US" dirty="0" err="1"/>
              <a:t>comptabilité</a:t>
            </a:r>
            <a:r>
              <a:rPr lang="en-US" dirty="0"/>
              <a:t> </a:t>
            </a:r>
            <a:r>
              <a:rPr lang="en-US" dirty="0" err="1"/>
              <a:t>séparée</a:t>
            </a:r>
            <a:endParaRPr lang="en-US" dirty="0"/>
          </a:p>
          <a:p>
            <a:pPr lvl="2"/>
            <a:r>
              <a:rPr lang="en-US" dirty="0"/>
              <a:t>Un </a:t>
            </a:r>
            <a:r>
              <a:rPr lang="en-US" dirty="0" err="1"/>
              <a:t>état</a:t>
            </a:r>
            <a:r>
              <a:rPr lang="en-US" dirty="0"/>
              <a:t> financier </a:t>
            </a:r>
            <a:r>
              <a:rPr lang="en-US" dirty="0" err="1"/>
              <a:t>annuel</a:t>
            </a:r>
            <a:r>
              <a:rPr lang="en-US" dirty="0"/>
              <a:t> </a:t>
            </a:r>
            <a:r>
              <a:rPr lang="en-US" dirty="0" err="1"/>
              <a:t>est</a:t>
            </a:r>
            <a:r>
              <a:rPr lang="en-US" dirty="0"/>
              <a:t> </a:t>
            </a:r>
            <a:r>
              <a:rPr lang="en-US" dirty="0" err="1"/>
              <a:t>envoyé</a:t>
            </a:r>
            <a:r>
              <a:rPr lang="en-US" dirty="0"/>
              <a:t> au </a:t>
            </a:r>
            <a:r>
              <a:rPr lang="en-US" dirty="0" err="1"/>
              <a:t>donateur</a:t>
            </a:r>
            <a:endParaRPr lang="en-US" dirty="0"/>
          </a:p>
          <a:p>
            <a:endParaRPr lang="fr-BE" dirty="0" smtClean="0"/>
          </a:p>
        </p:txBody>
      </p:sp>
    </p:spTree>
    <p:extLst>
      <p:ext uri="{BB962C8B-B14F-4D97-AF65-F5344CB8AC3E}">
        <p14:creationId xmlns:p14="http://schemas.microsoft.com/office/powerpoint/2010/main" val="3699596639"/>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Mécanique de financement</a:t>
            </a:r>
            <a:endParaRPr lang="en-US" dirty="0"/>
          </a:p>
        </p:txBody>
      </p:sp>
      <p:sp>
        <p:nvSpPr>
          <p:cNvPr id="4" name="Espace réservé du contenu 3"/>
          <p:cNvSpPr>
            <a:spLocks noGrp="1"/>
          </p:cNvSpPr>
          <p:nvPr>
            <p:ph idx="1"/>
          </p:nvPr>
        </p:nvSpPr>
        <p:spPr/>
        <p:txBody>
          <a:bodyPr/>
          <a:lstStyle/>
          <a:p>
            <a:r>
              <a:rPr lang="fr-BE" dirty="0"/>
              <a:t>Rapport 2014-2015</a:t>
            </a: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410" y="2173301"/>
            <a:ext cx="3594154" cy="2660415"/>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104" y="2259807"/>
            <a:ext cx="3878694" cy="4005604"/>
          </a:xfrm>
          <a:prstGeom prst="rect">
            <a:avLst/>
          </a:prstGeom>
        </p:spPr>
      </p:pic>
      <p:sp>
        <p:nvSpPr>
          <p:cNvPr id="10" name="Rectangle 9"/>
          <p:cNvSpPr/>
          <p:nvPr/>
        </p:nvSpPr>
        <p:spPr>
          <a:xfrm>
            <a:off x="2538817" y="5311377"/>
            <a:ext cx="2303836" cy="307777"/>
          </a:xfrm>
          <a:prstGeom prst="rect">
            <a:avLst/>
          </a:prstGeom>
        </p:spPr>
        <p:txBody>
          <a:bodyPr wrap="none">
            <a:spAutoFit/>
          </a:bodyPr>
          <a:lstStyle/>
          <a:p>
            <a:r>
              <a:rPr lang="fr-BE" sz="1400" dirty="0">
                <a:latin typeface="Sentinel-Semibold"/>
              </a:rPr>
              <a:t>487 subventions de district</a:t>
            </a:r>
            <a:endParaRPr lang="fr-BE" sz="1400" dirty="0"/>
          </a:p>
        </p:txBody>
      </p:sp>
      <p:sp>
        <p:nvSpPr>
          <p:cNvPr id="11" name="Rectangle 10"/>
          <p:cNvSpPr/>
          <p:nvPr/>
        </p:nvSpPr>
        <p:spPr>
          <a:xfrm>
            <a:off x="2363487" y="5619154"/>
            <a:ext cx="2502608" cy="307777"/>
          </a:xfrm>
          <a:prstGeom prst="rect">
            <a:avLst/>
          </a:prstGeom>
        </p:spPr>
        <p:txBody>
          <a:bodyPr wrap="none">
            <a:spAutoFit/>
          </a:bodyPr>
          <a:lstStyle/>
          <a:p>
            <a:r>
              <a:rPr lang="fr-BE" sz="1400" dirty="0">
                <a:latin typeface="Sentinel-Semibold"/>
              </a:rPr>
              <a:t>1 078 subventions mondiales</a:t>
            </a:r>
            <a:endParaRPr lang="fr-BE" sz="1400" dirty="0"/>
          </a:p>
        </p:txBody>
      </p:sp>
    </p:spTree>
    <p:extLst>
      <p:ext uri="{BB962C8B-B14F-4D97-AF65-F5344CB8AC3E}">
        <p14:creationId xmlns:p14="http://schemas.microsoft.com/office/powerpoint/2010/main" val="808817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Fondation et D1630</a:t>
            </a:r>
          </a:p>
        </p:txBody>
      </p:sp>
      <p:sp>
        <p:nvSpPr>
          <p:cNvPr id="3" name="Espace réservé du contenu 2"/>
          <p:cNvSpPr>
            <a:spLocks noGrp="1"/>
          </p:cNvSpPr>
          <p:nvPr>
            <p:ph idx="1"/>
          </p:nvPr>
        </p:nvSpPr>
        <p:spPr/>
        <p:txBody>
          <a:bodyPr/>
          <a:lstStyle/>
          <a:p>
            <a:r>
              <a:rPr lang="fr-BE" dirty="0"/>
              <a:t>Contributions</a:t>
            </a:r>
          </a:p>
          <a:p>
            <a:endParaRPr lang="fr-BE" sz="1400" dirty="0"/>
          </a:p>
          <a:p>
            <a:pPr lvl="1"/>
            <a:r>
              <a:rPr lang="fr-BE" dirty="0"/>
              <a:t>Contributions des clubs rotary</a:t>
            </a:r>
          </a:p>
          <a:p>
            <a:pPr lvl="2"/>
            <a:r>
              <a:rPr lang="fr-BE" dirty="0"/>
              <a:t>Chèque à la Fondation (85 EUR/membre)</a:t>
            </a:r>
          </a:p>
          <a:p>
            <a:pPr lvl="2"/>
            <a:r>
              <a:rPr lang="fr-BE" dirty="0"/>
              <a:t>Cadeau suggéré du 100</a:t>
            </a:r>
            <a:r>
              <a:rPr lang="fr-BE" baseline="30000" dirty="0"/>
              <a:t>ème</a:t>
            </a:r>
            <a:r>
              <a:rPr lang="fr-BE" dirty="0"/>
              <a:t> : 26,50 $ par membre</a:t>
            </a:r>
          </a:p>
          <a:p>
            <a:pPr lvl="2"/>
            <a:r>
              <a:rPr lang="fr-BE" dirty="0"/>
              <a:t>Chèque à Polio (25 EUR/membre)</a:t>
            </a:r>
          </a:p>
          <a:p>
            <a:pPr lvl="2"/>
            <a:endParaRPr lang="fr-BE" dirty="0"/>
          </a:p>
          <a:p>
            <a:pPr lvl="1"/>
            <a:r>
              <a:rPr lang="fr-BE" dirty="0"/>
              <a:t>Contributions individuelles des rotariens.</a:t>
            </a:r>
          </a:p>
          <a:p>
            <a:pPr lvl="2"/>
            <a:r>
              <a:rPr lang="fr-BE" dirty="0" err="1"/>
              <a:t>Every</a:t>
            </a:r>
            <a:r>
              <a:rPr lang="fr-BE" dirty="0"/>
              <a:t> </a:t>
            </a:r>
            <a:r>
              <a:rPr lang="fr-BE" dirty="0" err="1"/>
              <a:t>Rotarian</a:t>
            </a:r>
            <a:r>
              <a:rPr lang="fr-BE" dirty="0"/>
              <a:t>, </a:t>
            </a:r>
            <a:r>
              <a:rPr lang="fr-BE" dirty="0" err="1"/>
              <a:t>Every</a:t>
            </a:r>
            <a:r>
              <a:rPr lang="fr-BE" dirty="0"/>
              <a:t> </a:t>
            </a:r>
            <a:r>
              <a:rPr lang="fr-BE" dirty="0" err="1"/>
              <a:t>Year</a:t>
            </a:r>
            <a:r>
              <a:rPr lang="fr-BE" dirty="0"/>
              <a:t>.</a:t>
            </a:r>
          </a:p>
          <a:p>
            <a:pPr lvl="2"/>
            <a:r>
              <a:rPr lang="fr-BE" dirty="0"/>
              <a:t>Paul Harris </a:t>
            </a:r>
            <a:r>
              <a:rPr lang="fr-BE" dirty="0" err="1"/>
              <a:t>Fellows</a:t>
            </a:r>
            <a:r>
              <a:rPr lang="fr-BE" dirty="0"/>
              <a:t> &amp; Society</a:t>
            </a:r>
          </a:p>
          <a:p>
            <a:pPr lvl="2"/>
            <a:endParaRPr lang="fr-BE" dirty="0"/>
          </a:p>
          <a:p>
            <a:pPr lvl="1"/>
            <a:r>
              <a:rPr lang="fr-BE" dirty="0"/>
              <a:t>Dons et legs au Fonds Permanent</a:t>
            </a:r>
          </a:p>
          <a:p>
            <a:pPr lvl="1"/>
            <a:endParaRPr lang="fr-BE" dirty="0"/>
          </a:p>
          <a:p>
            <a:pPr lvl="1"/>
            <a:endParaRPr lang="fr-BE" dirty="0"/>
          </a:p>
        </p:txBody>
      </p:sp>
      <p:sp>
        <p:nvSpPr>
          <p:cNvPr id="4" name="ZoneTexte 3"/>
          <p:cNvSpPr txBox="1"/>
          <p:nvPr/>
        </p:nvSpPr>
        <p:spPr>
          <a:xfrm rot="1087228">
            <a:off x="6247290" y="1950743"/>
            <a:ext cx="2837855" cy="830997"/>
          </a:xfrm>
          <a:prstGeom prst="rect">
            <a:avLst/>
          </a:prstGeom>
          <a:noFill/>
        </p:spPr>
        <p:txBody>
          <a:bodyPr wrap="square" rtlCol="0">
            <a:spAutoFit/>
          </a:bodyPr>
          <a:lstStyle/>
          <a:p>
            <a:pPr algn="ctr"/>
            <a:r>
              <a:rPr lang="nl-BE" sz="2400" dirty="0" err="1">
                <a:solidFill>
                  <a:srgbClr val="FF0000"/>
                </a:solidFill>
              </a:rPr>
              <a:t>Indispensable</a:t>
            </a:r>
            <a:r>
              <a:rPr lang="nl-BE" sz="2400" dirty="0">
                <a:solidFill>
                  <a:srgbClr val="FF0000"/>
                </a:solidFill>
              </a:rPr>
              <a:t> </a:t>
            </a:r>
          </a:p>
          <a:p>
            <a:pPr algn="ctr"/>
            <a:r>
              <a:rPr lang="nl-BE" sz="2400" dirty="0">
                <a:solidFill>
                  <a:srgbClr val="FF0000"/>
                </a:solidFill>
              </a:rPr>
              <a:t>pour la </a:t>
            </a:r>
            <a:r>
              <a:rPr lang="nl-BE" sz="2400" dirty="0" err="1">
                <a:solidFill>
                  <a:srgbClr val="FF0000"/>
                </a:solidFill>
              </a:rPr>
              <a:t>pérennité</a:t>
            </a:r>
            <a:endParaRPr lang="fr-FR" sz="2400" dirty="0">
              <a:solidFill>
                <a:srgbClr val="FF0000"/>
              </a:solidFill>
            </a:endParaRPr>
          </a:p>
        </p:txBody>
      </p:sp>
    </p:spTree>
    <p:extLst>
      <p:ext uri="{BB962C8B-B14F-4D97-AF65-F5344CB8AC3E}">
        <p14:creationId xmlns:p14="http://schemas.microsoft.com/office/powerpoint/2010/main" val="24792543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a:t>Fondation</a:t>
            </a:r>
            <a:r>
              <a:rPr lang="nl-BE" dirty="0"/>
              <a:t> et D1630</a:t>
            </a:r>
          </a:p>
        </p:txBody>
      </p:sp>
      <p:sp>
        <p:nvSpPr>
          <p:cNvPr id="3" name="Tijdelijke aanduiding voor inhoud 2"/>
          <p:cNvSpPr>
            <a:spLocks noGrp="1"/>
          </p:cNvSpPr>
          <p:nvPr>
            <p:ph idx="1"/>
          </p:nvPr>
        </p:nvSpPr>
        <p:spPr/>
        <p:txBody>
          <a:bodyPr>
            <a:normAutofit/>
          </a:bodyPr>
          <a:lstStyle/>
          <a:p>
            <a:pPr lvl="0"/>
            <a:r>
              <a:rPr lang="nl-BE" dirty="0" err="1"/>
              <a:t>Contributions</a:t>
            </a:r>
            <a:r>
              <a:rPr lang="nl-BE" dirty="0"/>
              <a:t>  2015-2016</a:t>
            </a:r>
          </a:p>
          <a:p>
            <a:pPr lvl="2"/>
            <a:endParaRPr lang="nl-BE" sz="1000" dirty="0"/>
          </a:p>
          <a:p>
            <a:pPr lvl="1"/>
            <a:r>
              <a:rPr lang="nl-BE" dirty="0"/>
              <a:t>Fonds SHARE - </a:t>
            </a:r>
            <a:r>
              <a:rPr lang="nl-BE" dirty="0" err="1"/>
              <a:t>Chèque</a:t>
            </a:r>
            <a:r>
              <a:rPr lang="nl-BE" dirty="0"/>
              <a:t> à la </a:t>
            </a:r>
            <a:r>
              <a:rPr lang="nl-BE" dirty="0" err="1"/>
              <a:t>Fondation</a:t>
            </a:r>
            <a:endParaRPr lang="nl-BE" dirty="0"/>
          </a:p>
          <a:p>
            <a:pPr lvl="2"/>
            <a:endParaRPr lang="nl-BE" sz="300" dirty="0"/>
          </a:p>
          <a:p>
            <a:pPr lvl="2"/>
            <a:endParaRPr lang="nl-BE" sz="300" dirty="0"/>
          </a:p>
          <a:p>
            <a:pPr lvl="2"/>
            <a:r>
              <a:rPr lang="nl-BE" dirty="0"/>
              <a:t>Total : 249.065,88 USD</a:t>
            </a:r>
          </a:p>
          <a:p>
            <a:pPr lvl="2"/>
            <a:endParaRPr lang="nl-BE" sz="1000" dirty="0"/>
          </a:p>
          <a:p>
            <a:pPr lvl="2"/>
            <a:r>
              <a:rPr lang="nl-BE" dirty="0"/>
              <a:t>91 clubs / 91</a:t>
            </a:r>
          </a:p>
          <a:p>
            <a:pPr lvl="2"/>
            <a:endParaRPr lang="nl-BE" sz="1000" dirty="0"/>
          </a:p>
          <a:p>
            <a:pPr lvl="2"/>
            <a:r>
              <a:rPr lang="nl-BE" dirty="0" err="1"/>
              <a:t>Montant</a:t>
            </a:r>
            <a:r>
              <a:rPr lang="nl-BE" dirty="0"/>
              <a:t> </a:t>
            </a:r>
            <a:r>
              <a:rPr lang="nl-BE" dirty="0" err="1"/>
              <a:t>le</a:t>
            </a:r>
            <a:r>
              <a:rPr lang="nl-BE" dirty="0"/>
              <a:t> plus </a:t>
            </a:r>
            <a:r>
              <a:rPr lang="nl-BE" dirty="0" err="1"/>
              <a:t>élevé</a:t>
            </a:r>
            <a:r>
              <a:rPr lang="nl-BE" dirty="0"/>
              <a:t> par club: </a:t>
            </a:r>
          </a:p>
          <a:p>
            <a:pPr lvl="3"/>
            <a:r>
              <a:rPr lang="nl-BE" dirty="0"/>
              <a:t>Liège: 6.431,82 USD (102,09 / </a:t>
            </a:r>
            <a:r>
              <a:rPr lang="nl-BE" dirty="0" err="1"/>
              <a:t>membre</a:t>
            </a:r>
            <a:r>
              <a:rPr lang="nl-BE" dirty="0"/>
              <a:t>)</a:t>
            </a:r>
          </a:p>
          <a:p>
            <a:pPr lvl="3"/>
            <a:endParaRPr lang="nl-BE" sz="1000" dirty="0"/>
          </a:p>
          <a:p>
            <a:pPr lvl="2"/>
            <a:r>
              <a:rPr lang="nl-BE" dirty="0" err="1"/>
              <a:t>Montant</a:t>
            </a:r>
            <a:r>
              <a:rPr lang="nl-BE" dirty="0"/>
              <a:t> </a:t>
            </a:r>
            <a:r>
              <a:rPr lang="nl-BE" dirty="0" err="1"/>
              <a:t>le</a:t>
            </a:r>
            <a:r>
              <a:rPr lang="nl-BE" dirty="0"/>
              <a:t> plus </a:t>
            </a:r>
            <a:r>
              <a:rPr lang="nl-BE" dirty="0" err="1"/>
              <a:t>élevé</a:t>
            </a:r>
            <a:r>
              <a:rPr lang="nl-BE" dirty="0"/>
              <a:t> par </a:t>
            </a:r>
            <a:r>
              <a:rPr lang="nl-BE" dirty="0" err="1"/>
              <a:t>membre</a:t>
            </a:r>
            <a:r>
              <a:rPr lang="nl-BE" dirty="0"/>
              <a:t> :</a:t>
            </a:r>
          </a:p>
          <a:p>
            <a:pPr lvl="3"/>
            <a:r>
              <a:rPr lang="nl-BE" dirty="0"/>
              <a:t>Houthalen M-L: 4.763,44 USD (140,10/ </a:t>
            </a:r>
            <a:r>
              <a:rPr lang="nl-BE" dirty="0" err="1"/>
              <a:t>membre</a:t>
            </a:r>
            <a:r>
              <a:rPr lang="nl-BE" dirty="0"/>
              <a:t>)</a:t>
            </a:r>
          </a:p>
          <a:p>
            <a:pPr lvl="3"/>
            <a:endParaRPr lang="nl-BE" sz="1000" dirty="0"/>
          </a:p>
          <a:p>
            <a:pPr lvl="2"/>
            <a:r>
              <a:rPr lang="nl-BE" dirty="0"/>
              <a:t>Moyenne par </a:t>
            </a:r>
            <a:r>
              <a:rPr lang="nl-BE" dirty="0" err="1"/>
              <a:t>membre</a:t>
            </a:r>
            <a:r>
              <a:rPr lang="nl-BE" dirty="0"/>
              <a:t> pour </a:t>
            </a:r>
            <a:r>
              <a:rPr lang="nl-BE" dirty="0" err="1"/>
              <a:t>le</a:t>
            </a:r>
            <a:r>
              <a:rPr lang="nl-BE" dirty="0"/>
              <a:t> D1630</a:t>
            </a:r>
          </a:p>
          <a:p>
            <a:pPr lvl="3"/>
            <a:r>
              <a:rPr lang="nl-BE" dirty="0"/>
              <a:t>66,23 USD</a:t>
            </a:r>
          </a:p>
          <a:p>
            <a:endParaRPr lang="nl-BE" dirty="0"/>
          </a:p>
        </p:txBody>
      </p:sp>
    </p:spTree>
    <p:extLst>
      <p:ext uri="{BB962C8B-B14F-4D97-AF65-F5344CB8AC3E}">
        <p14:creationId xmlns:p14="http://schemas.microsoft.com/office/powerpoint/2010/main" val="1237352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9" end="9"/>
                                            </p:txEl>
                                          </p:spTgt>
                                        </p:tgtEl>
                                        <p:attrNameLst>
                                          <p:attrName>style.visibility</p:attrName>
                                        </p:attrNameLst>
                                      </p:cBhvr>
                                      <p:to>
                                        <p:strVal val="visible"/>
                                      </p:to>
                                    </p:set>
                                    <p:animEffect transition="in" filter="fade">
                                      <p:cBhvr>
                                        <p:cTn id="12" dur="500"/>
                                        <p:tgtEl>
                                          <p:spTgt spid="3">
                                            <p:txEl>
                                              <p:pRg st="9" end="9"/>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animEffect transition="in" filter="fade">
                                      <p:cBhvr>
                                        <p:cTn id="15" dur="500"/>
                                        <p:tgtEl>
                                          <p:spTgt spid="3">
                                            <p:txEl>
                                              <p:pRg st="10" end="1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2" end="12"/>
                                            </p:txEl>
                                          </p:spTgt>
                                        </p:tgtEl>
                                        <p:attrNameLst>
                                          <p:attrName>style.visibility</p:attrName>
                                        </p:attrNameLst>
                                      </p:cBhvr>
                                      <p:to>
                                        <p:strVal val="visible"/>
                                      </p:to>
                                    </p:set>
                                    <p:animEffect transition="in" filter="fade">
                                      <p:cBhvr>
                                        <p:cTn id="20" dur="500"/>
                                        <p:tgtEl>
                                          <p:spTgt spid="3">
                                            <p:txEl>
                                              <p:pRg st="12" end="1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animEffect transition="in" filter="fade">
                                      <p:cBhvr>
                                        <p:cTn id="23" dur="500"/>
                                        <p:tgtEl>
                                          <p:spTgt spid="3">
                                            <p:txEl>
                                              <p:pRg st="13" end="1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15" end="15"/>
                                            </p:txEl>
                                          </p:spTgt>
                                        </p:tgtEl>
                                        <p:attrNameLst>
                                          <p:attrName>style.visibility</p:attrName>
                                        </p:attrNameLst>
                                      </p:cBhvr>
                                      <p:to>
                                        <p:strVal val="visible"/>
                                      </p:to>
                                    </p:set>
                                    <p:animEffect transition="in" filter="fade">
                                      <p:cBhvr>
                                        <p:cTn id="28" dur="500"/>
                                        <p:tgtEl>
                                          <p:spTgt spid="3">
                                            <p:txEl>
                                              <p:pRg st="15" end="1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6" end="16"/>
                                            </p:txEl>
                                          </p:spTgt>
                                        </p:tgtEl>
                                        <p:attrNameLst>
                                          <p:attrName>style.visibility</p:attrName>
                                        </p:attrNameLst>
                                      </p:cBhvr>
                                      <p:to>
                                        <p:strVal val="visible"/>
                                      </p:to>
                                    </p:set>
                                    <p:animEffect transition="in" filter="fade">
                                      <p:cBhvr>
                                        <p:cTn id="31"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a:t>Fondation</a:t>
            </a:r>
            <a:r>
              <a:rPr lang="nl-BE" dirty="0"/>
              <a:t> et D1630</a:t>
            </a:r>
          </a:p>
        </p:txBody>
      </p:sp>
      <p:sp>
        <p:nvSpPr>
          <p:cNvPr id="3" name="Tijdelijke aanduiding voor inhoud 2"/>
          <p:cNvSpPr>
            <a:spLocks noGrp="1"/>
          </p:cNvSpPr>
          <p:nvPr>
            <p:ph idx="1"/>
          </p:nvPr>
        </p:nvSpPr>
        <p:spPr/>
        <p:txBody>
          <a:bodyPr>
            <a:normAutofit/>
          </a:bodyPr>
          <a:lstStyle/>
          <a:p>
            <a:r>
              <a:rPr lang="fr-BE" dirty="0"/>
              <a:t>Contributions  2015-2016</a:t>
            </a:r>
          </a:p>
          <a:p>
            <a:endParaRPr lang="fr-BE" sz="1000" dirty="0"/>
          </a:p>
          <a:p>
            <a:pPr lvl="1"/>
            <a:r>
              <a:rPr lang="fr-BE" dirty="0"/>
              <a:t>Fonds Polio Plus</a:t>
            </a:r>
          </a:p>
          <a:p>
            <a:pPr lvl="1"/>
            <a:endParaRPr lang="fr-BE" sz="1000" dirty="0"/>
          </a:p>
          <a:p>
            <a:pPr lvl="2"/>
            <a:r>
              <a:rPr lang="fr-BE" dirty="0"/>
              <a:t>62 clubs / 91</a:t>
            </a:r>
          </a:p>
          <a:p>
            <a:pPr lvl="2"/>
            <a:endParaRPr lang="fr-BE" sz="1000" dirty="0"/>
          </a:p>
          <a:p>
            <a:pPr lvl="2"/>
            <a:r>
              <a:rPr lang="fr-BE" dirty="0"/>
              <a:t>Montant le plus élevé par club : </a:t>
            </a:r>
          </a:p>
          <a:p>
            <a:pPr lvl="3"/>
            <a:r>
              <a:rPr lang="fr-BE" dirty="0"/>
              <a:t>Luxembourg-Horizon : 13.910,88 USD (165,61 / membre)</a:t>
            </a:r>
          </a:p>
          <a:p>
            <a:pPr lvl="3"/>
            <a:endParaRPr lang="fr-BE" sz="1000" dirty="0"/>
          </a:p>
          <a:p>
            <a:pPr lvl="2"/>
            <a:r>
              <a:rPr lang="fr-BE" dirty="0"/>
              <a:t>Montant le plus élevé par membre :</a:t>
            </a:r>
          </a:p>
          <a:p>
            <a:pPr lvl="3"/>
            <a:r>
              <a:rPr lang="fr-BE" dirty="0"/>
              <a:t>Zonhoven : 12,343,44 USD (385,73 / </a:t>
            </a:r>
            <a:r>
              <a:rPr lang="fr-BE" dirty="0" err="1"/>
              <a:t>Lid</a:t>
            </a:r>
            <a:r>
              <a:rPr lang="fr-BE" dirty="0"/>
              <a:t>)</a:t>
            </a:r>
          </a:p>
          <a:p>
            <a:pPr lvl="3"/>
            <a:endParaRPr lang="fr-BE" sz="1000" dirty="0"/>
          </a:p>
          <a:p>
            <a:pPr lvl="2"/>
            <a:r>
              <a:rPr lang="fr-BE" dirty="0"/>
              <a:t>Moyenne par membre pour les clubs du D1630:</a:t>
            </a:r>
          </a:p>
          <a:p>
            <a:pPr lvl="3"/>
            <a:r>
              <a:rPr lang="fr-BE" dirty="0"/>
              <a:t>33,42 USD </a:t>
            </a:r>
          </a:p>
          <a:p>
            <a:endParaRPr lang="fr-BE" dirty="0"/>
          </a:p>
          <a:p>
            <a:pPr lvl="1"/>
            <a:endParaRPr lang="fr-BE" dirty="0" smtClean="0"/>
          </a:p>
          <a:p>
            <a:pPr lvl="1"/>
            <a:endParaRPr lang="fr-BE" dirty="0" smtClean="0"/>
          </a:p>
          <a:p>
            <a:endParaRPr lang="fr-BE" dirty="0" smtClean="0"/>
          </a:p>
        </p:txBody>
      </p:sp>
    </p:spTree>
    <p:extLst>
      <p:ext uri="{BB962C8B-B14F-4D97-AF65-F5344CB8AC3E}">
        <p14:creationId xmlns:p14="http://schemas.microsoft.com/office/powerpoint/2010/main" val="204973383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fade">
                                      <p:cBhvr>
                                        <p:cTn id="15" dur="500"/>
                                        <p:tgtEl>
                                          <p:spTgt spid="3">
                                            <p:txEl>
                                              <p:pRg st="7" end="7"/>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9" end="9"/>
                                            </p:txEl>
                                          </p:spTgt>
                                        </p:tgtEl>
                                        <p:attrNameLst>
                                          <p:attrName>style.visibility</p:attrName>
                                        </p:attrNameLst>
                                      </p:cBhvr>
                                      <p:to>
                                        <p:strVal val="visible"/>
                                      </p:to>
                                    </p:set>
                                    <p:animEffect transition="in" filter="fade">
                                      <p:cBhvr>
                                        <p:cTn id="20" dur="500"/>
                                        <p:tgtEl>
                                          <p:spTgt spid="3">
                                            <p:txEl>
                                              <p:pRg st="9" end="9"/>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animEffect transition="in" filter="fade">
                                      <p:cBhvr>
                                        <p:cTn id="23" dur="500"/>
                                        <p:tgtEl>
                                          <p:spTgt spid="3">
                                            <p:txEl>
                                              <p:pRg st="10" end="1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12" end="12"/>
                                            </p:txEl>
                                          </p:spTgt>
                                        </p:tgtEl>
                                        <p:attrNameLst>
                                          <p:attrName>style.visibility</p:attrName>
                                        </p:attrNameLst>
                                      </p:cBhvr>
                                      <p:to>
                                        <p:strVal val="visible"/>
                                      </p:to>
                                    </p:set>
                                    <p:animEffect transition="in" filter="fade">
                                      <p:cBhvr>
                                        <p:cTn id="28" dur="500"/>
                                        <p:tgtEl>
                                          <p:spTgt spid="3">
                                            <p:txEl>
                                              <p:pRg st="12" end="1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animEffect transition="in" filter="fade">
                                      <p:cBhvr>
                                        <p:cTn id="31"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Fondation et D1630</a:t>
            </a:r>
          </a:p>
        </p:txBody>
      </p:sp>
      <p:sp>
        <p:nvSpPr>
          <p:cNvPr id="3" name="Espace réservé du contenu 2"/>
          <p:cNvSpPr>
            <a:spLocks noGrp="1"/>
          </p:cNvSpPr>
          <p:nvPr>
            <p:ph idx="1"/>
          </p:nvPr>
        </p:nvSpPr>
        <p:spPr/>
        <p:txBody>
          <a:bodyPr/>
          <a:lstStyle/>
          <a:p>
            <a:r>
              <a:rPr lang="fr-BE" dirty="0"/>
              <a:t>Fonds spécifique du district (2016-2017)</a:t>
            </a:r>
          </a:p>
          <a:p>
            <a:endParaRPr lang="fr-BE" dirty="0"/>
          </a:p>
        </p:txBody>
      </p:sp>
      <p:sp>
        <p:nvSpPr>
          <p:cNvPr id="4" name="Rectangle 3"/>
          <p:cNvSpPr/>
          <p:nvPr/>
        </p:nvSpPr>
        <p:spPr>
          <a:xfrm>
            <a:off x="628650" y="3305820"/>
            <a:ext cx="1498059" cy="8941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Contributions</a:t>
            </a:r>
          </a:p>
          <a:p>
            <a:pPr algn="ctr"/>
            <a:r>
              <a:rPr lang="fr-BE" dirty="0"/>
              <a:t>des clubs</a:t>
            </a:r>
          </a:p>
          <a:p>
            <a:pPr algn="ctr"/>
            <a:r>
              <a:rPr lang="fr-BE" b="1" dirty="0">
                <a:solidFill>
                  <a:srgbClr val="FF0000"/>
                </a:solidFill>
              </a:rPr>
              <a:t>$ 257.374</a:t>
            </a:r>
          </a:p>
        </p:txBody>
      </p:sp>
      <p:sp>
        <p:nvSpPr>
          <p:cNvPr id="8" name="Rectangle 7"/>
          <p:cNvSpPr/>
          <p:nvPr/>
        </p:nvSpPr>
        <p:spPr>
          <a:xfrm>
            <a:off x="3978609" y="2530888"/>
            <a:ext cx="1575881" cy="617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FSD</a:t>
            </a:r>
          </a:p>
          <a:p>
            <a:pPr algn="ctr"/>
            <a:r>
              <a:rPr lang="fr-BE" b="1" dirty="0">
                <a:solidFill>
                  <a:srgbClr val="FF0000"/>
                </a:solidFill>
              </a:rPr>
              <a:t>128.687 $</a:t>
            </a:r>
          </a:p>
        </p:txBody>
      </p:sp>
      <p:sp>
        <p:nvSpPr>
          <p:cNvPr id="9" name="Rectangle 8"/>
          <p:cNvSpPr/>
          <p:nvPr/>
        </p:nvSpPr>
        <p:spPr>
          <a:xfrm>
            <a:off x="3998065" y="3518244"/>
            <a:ext cx="1575881" cy="20167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Fonds </a:t>
            </a:r>
          </a:p>
          <a:p>
            <a:pPr algn="ctr"/>
            <a:r>
              <a:rPr lang="fr-BE" dirty="0"/>
              <a:t>Mondial</a:t>
            </a:r>
          </a:p>
          <a:p>
            <a:pPr algn="ctr"/>
            <a:r>
              <a:rPr lang="fr-BE" b="1" dirty="0">
                <a:solidFill>
                  <a:srgbClr val="FF0000"/>
                </a:solidFill>
              </a:rPr>
              <a:t>128.687 $</a:t>
            </a:r>
          </a:p>
        </p:txBody>
      </p:sp>
      <p:cxnSp>
        <p:nvCxnSpPr>
          <p:cNvPr id="11" name="Connecteur : en angle 10"/>
          <p:cNvCxnSpPr/>
          <p:nvPr/>
        </p:nvCxnSpPr>
        <p:spPr>
          <a:xfrm rot="5400000" flipH="1" flipV="1">
            <a:off x="3181547" y="3163925"/>
            <a:ext cx="1123545" cy="408559"/>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Connecteur : en angle 12"/>
          <p:cNvCxnSpPr/>
          <p:nvPr/>
        </p:nvCxnSpPr>
        <p:spPr>
          <a:xfrm rot="16200000" flipH="1">
            <a:off x="3450734" y="4024030"/>
            <a:ext cx="596664" cy="408560"/>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19"/>
          <p:cNvCxnSpPr>
            <a:stCxn id="4" idx="3"/>
          </p:cNvCxnSpPr>
          <p:nvPr/>
        </p:nvCxnSpPr>
        <p:spPr>
          <a:xfrm>
            <a:off x="2126709" y="3752917"/>
            <a:ext cx="1418077" cy="4257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a:stCxn id="8" idx="3"/>
          </p:cNvCxnSpPr>
          <p:nvPr/>
        </p:nvCxnSpPr>
        <p:spPr>
          <a:xfrm flipV="1">
            <a:off x="5554490" y="2356158"/>
            <a:ext cx="554474" cy="48358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108964" y="1927772"/>
            <a:ext cx="2177451" cy="8567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Subventions</a:t>
            </a:r>
          </a:p>
          <a:p>
            <a:pPr algn="ctr"/>
            <a:r>
              <a:rPr lang="fr-BE" dirty="0"/>
              <a:t>de district</a:t>
            </a:r>
          </a:p>
          <a:p>
            <a:pPr algn="ctr"/>
            <a:r>
              <a:rPr lang="fr-BE" b="1" dirty="0">
                <a:solidFill>
                  <a:srgbClr val="FF0000"/>
                </a:solidFill>
              </a:rPr>
              <a:t>$ 64.331 (57.900 €)</a:t>
            </a:r>
            <a:endParaRPr lang="fr-BE" dirty="0"/>
          </a:p>
        </p:txBody>
      </p:sp>
      <p:cxnSp>
        <p:nvCxnSpPr>
          <p:cNvPr id="25" name="Connecteur droit avec flèche 24"/>
          <p:cNvCxnSpPr>
            <a:stCxn id="8" idx="3"/>
            <a:endCxn id="28" idx="1"/>
          </p:cNvCxnSpPr>
          <p:nvPr/>
        </p:nvCxnSpPr>
        <p:spPr>
          <a:xfrm>
            <a:off x="5554490" y="2839741"/>
            <a:ext cx="554474" cy="56024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108964" y="2989671"/>
            <a:ext cx="2169273" cy="8206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Subventions</a:t>
            </a:r>
          </a:p>
          <a:p>
            <a:pPr algn="ctr"/>
            <a:r>
              <a:rPr lang="fr-BE" dirty="0"/>
              <a:t>Mondiales</a:t>
            </a:r>
          </a:p>
          <a:p>
            <a:pPr algn="ctr"/>
            <a:r>
              <a:rPr lang="fr-BE" b="1" dirty="0">
                <a:solidFill>
                  <a:srgbClr val="FF0000"/>
                </a:solidFill>
              </a:rPr>
              <a:t>$ 64.356</a:t>
            </a:r>
          </a:p>
        </p:txBody>
      </p:sp>
      <p:cxnSp>
        <p:nvCxnSpPr>
          <p:cNvPr id="30" name="Connecteur droit avec flèche 29"/>
          <p:cNvCxnSpPr>
            <a:stCxn id="9" idx="3"/>
            <a:endCxn id="28" idx="1"/>
          </p:cNvCxnSpPr>
          <p:nvPr/>
        </p:nvCxnSpPr>
        <p:spPr>
          <a:xfrm flipV="1">
            <a:off x="5573946" y="3399981"/>
            <a:ext cx="535018" cy="112666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2" name="Triangle isocèle 31"/>
          <p:cNvSpPr/>
          <p:nvPr/>
        </p:nvSpPr>
        <p:spPr>
          <a:xfrm rot="5400000">
            <a:off x="8389331" y="5802087"/>
            <a:ext cx="340468" cy="546299"/>
          </a:xfrm>
          <a:prstGeom prst="triangle">
            <a:avLst/>
          </a:prstGeom>
          <a:ln>
            <a:solidFill>
              <a:srgbClr val="10B0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3" name="Rectangle 32"/>
          <p:cNvSpPr/>
          <p:nvPr/>
        </p:nvSpPr>
        <p:spPr>
          <a:xfrm>
            <a:off x="628650" y="5904690"/>
            <a:ext cx="7649588" cy="340782"/>
          </a:xfrm>
          <a:prstGeom prst="rect">
            <a:avLst/>
          </a:prstGeom>
          <a:ln>
            <a:solidFill>
              <a:srgbClr val="10B0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1" name="ZoneTexte 30"/>
          <p:cNvSpPr txBox="1"/>
          <p:nvPr/>
        </p:nvSpPr>
        <p:spPr>
          <a:xfrm>
            <a:off x="628650" y="5950513"/>
            <a:ext cx="1142392" cy="276999"/>
          </a:xfrm>
          <a:prstGeom prst="rect">
            <a:avLst/>
          </a:prstGeom>
          <a:noFill/>
        </p:spPr>
        <p:txBody>
          <a:bodyPr wrap="square" rtlCol="0">
            <a:spAutoFit/>
          </a:bodyPr>
          <a:lstStyle/>
          <a:p>
            <a:pPr algn="ctr"/>
            <a:r>
              <a:rPr lang="fr-BE" sz="1200" dirty="0">
                <a:solidFill>
                  <a:schemeClr val="bg1"/>
                </a:solidFill>
              </a:rPr>
              <a:t>2013-2014</a:t>
            </a:r>
          </a:p>
        </p:txBody>
      </p:sp>
      <p:sp>
        <p:nvSpPr>
          <p:cNvPr id="35" name="ZoneTexte 34"/>
          <p:cNvSpPr txBox="1"/>
          <p:nvPr/>
        </p:nvSpPr>
        <p:spPr>
          <a:xfrm>
            <a:off x="2561414" y="5950509"/>
            <a:ext cx="1142392" cy="276999"/>
          </a:xfrm>
          <a:prstGeom prst="rect">
            <a:avLst/>
          </a:prstGeom>
          <a:noFill/>
        </p:spPr>
        <p:txBody>
          <a:bodyPr wrap="square" rtlCol="0">
            <a:spAutoFit/>
          </a:bodyPr>
          <a:lstStyle/>
          <a:p>
            <a:pPr algn="ctr"/>
            <a:r>
              <a:rPr lang="fr-BE" sz="1200" dirty="0">
                <a:solidFill>
                  <a:schemeClr val="bg1"/>
                </a:solidFill>
              </a:rPr>
              <a:t>2014-2015</a:t>
            </a:r>
          </a:p>
        </p:txBody>
      </p:sp>
      <p:sp>
        <p:nvSpPr>
          <p:cNvPr id="36" name="ZoneTexte 35"/>
          <p:cNvSpPr txBox="1"/>
          <p:nvPr/>
        </p:nvSpPr>
        <p:spPr>
          <a:xfrm>
            <a:off x="4609241" y="5959887"/>
            <a:ext cx="1142392" cy="276999"/>
          </a:xfrm>
          <a:prstGeom prst="rect">
            <a:avLst/>
          </a:prstGeom>
          <a:noFill/>
        </p:spPr>
        <p:txBody>
          <a:bodyPr wrap="square" rtlCol="0">
            <a:spAutoFit/>
          </a:bodyPr>
          <a:lstStyle/>
          <a:p>
            <a:pPr algn="ctr"/>
            <a:r>
              <a:rPr lang="fr-BE" sz="1200" dirty="0">
                <a:solidFill>
                  <a:schemeClr val="bg1"/>
                </a:solidFill>
              </a:rPr>
              <a:t>2015-2016</a:t>
            </a:r>
          </a:p>
        </p:txBody>
      </p:sp>
      <p:sp>
        <p:nvSpPr>
          <p:cNvPr id="37" name="ZoneTexte 36"/>
          <p:cNvSpPr txBox="1"/>
          <p:nvPr/>
        </p:nvSpPr>
        <p:spPr>
          <a:xfrm>
            <a:off x="6257616" y="5950510"/>
            <a:ext cx="1142392" cy="276999"/>
          </a:xfrm>
          <a:prstGeom prst="rect">
            <a:avLst/>
          </a:prstGeom>
          <a:noFill/>
        </p:spPr>
        <p:txBody>
          <a:bodyPr wrap="square" rtlCol="0">
            <a:spAutoFit/>
          </a:bodyPr>
          <a:lstStyle/>
          <a:p>
            <a:pPr algn="ctr"/>
            <a:r>
              <a:rPr lang="fr-BE" sz="1200" dirty="0">
                <a:solidFill>
                  <a:schemeClr val="bg1"/>
                </a:solidFill>
              </a:rPr>
              <a:t>2016-2017</a:t>
            </a:r>
          </a:p>
        </p:txBody>
      </p:sp>
      <p:sp>
        <p:nvSpPr>
          <p:cNvPr id="38" name="ZoneTexte 37"/>
          <p:cNvSpPr txBox="1"/>
          <p:nvPr/>
        </p:nvSpPr>
        <p:spPr>
          <a:xfrm>
            <a:off x="2976658" y="2670801"/>
            <a:ext cx="778213" cy="307777"/>
          </a:xfrm>
          <a:prstGeom prst="rect">
            <a:avLst/>
          </a:prstGeom>
          <a:noFill/>
        </p:spPr>
        <p:txBody>
          <a:bodyPr wrap="square" rtlCol="0">
            <a:spAutoFit/>
          </a:bodyPr>
          <a:lstStyle/>
          <a:p>
            <a:r>
              <a:rPr lang="fr-BE" sz="1400" b="1" dirty="0">
                <a:solidFill>
                  <a:srgbClr val="0D4B93"/>
                </a:solidFill>
              </a:rPr>
              <a:t>50 %</a:t>
            </a:r>
          </a:p>
        </p:txBody>
      </p:sp>
      <p:sp>
        <p:nvSpPr>
          <p:cNvPr id="39" name="ZoneTexte 38"/>
          <p:cNvSpPr txBox="1"/>
          <p:nvPr/>
        </p:nvSpPr>
        <p:spPr>
          <a:xfrm>
            <a:off x="3010715" y="4353250"/>
            <a:ext cx="778213" cy="307777"/>
          </a:xfrm>
          <a:prstGeom prst="rect">
            <a:avLst/>
          </a:prstGeom>
          <a:noFill/>
        </p:spPr>
        <p:txBody>
          <a:bodyPr wrap="square" rtlCol="0">
            <a:spAutoFit/>
          </a:bodyPr>
          <a:lstStyle/>
          <a:p>
            <a:r>
              <a:rPr lang="fr-BE" sz="1400" b="1" dirty="0">
                <a:solidFill>
                  <a:srgbClr val="0D4B93"/>
                </a:solidFill>
              </a:rPr>
              <a:t>50 %</a:t>
            </a:r>
          </a:p>
        </p:txBody>
      </p:sp>
      <p:sp>
        <p:nvSpPr>
          <p:cNvPr id="41" name="ZoneTexte 40"/>
          <p:cNvSpPr txBox="1"/>
          <p:nvPr/>
        </p:nvSpPr>
        <p:spPr>
          <a:xfrm>
            <a:off x="5524010" y="1909022"/>
            <a:ext cx="615433" cy="523220"/>
          </a:xfrm>
          <a:prstGeom prst="rect">
            <a:avLst/>
          </a:prstGeom>
          <a:noFill/>
        </p:spPr>
        <p:txBody>
          <a:bodyPr wrap="square" rtlCol="0">
            <a:spAutoFit/>
          </a:bodyPr>
          <a:lstStyle/>
          <a:p>
            <a:r>
              <a:rPr lang="fr-BE" sz="1400" b="1" dirty="0">
                <a:solidFill>
                  <a:srgbClr val="0D4B93"/>
                </a:solidFill>
              </a:rPr>
              <a:t>Max. 50 %</a:t>
            </a:r>
          </a:p>
        </p:txBody>
      </p:sp>
    </p:spTree>
    <p:extLst>
      <p:ext uri="{BB962C8B-B14F-4D97-AF65-F5344CB8AC3E}">
        <p14:creationId xmlns:p14="http://schemas.microsoft.com/office/powerpoint/2010/main" val="7517621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500"/>
                                        <p:tgtEl>
                                          <p:spTgt spid="39"/>
                                        </p:tgtEl>
                                      </p:cBhvr>
                                    </p:animEffect>
                                  </p:childTnLst>
                                </p:cTn>
                              </p:par>
                              <p:par>
                                <p:cTn id="35" presetID="10"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23"/>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25"/>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30"/>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24" grpId="0" animBg="1"/>
      <p:bldP spid="28" grpId="0" animBg="1"/>
      <p:bldP spid="32" grpId="0" animBg="1"/>
      <p:bldP spid="33" grpId="0" animBg="1"/>
      <p:bldP spid="31" grpId="0"/>
      <p:bldP spid="35" grpId="0"/>
      <p:bldP spid="36" grpId="0"/>
      <p:bldP spid="37" grpId="0"/>
      <p:bldP spid="38" grpId="0"/>
      <p:bldP spid="39"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pPr algn="ctr"/>
            <a:r>
              <a:rPr lang="fr-BE" dirty="0"/>
              <a:t>Cercle Paul Harris</a:t>
            </a:r>
            <a:endParaRPr lang="en-US" dirty="0"/>
          </a:p>
        </p:txBody>
      </p:sp>
    </p:spTree>
    <p:extLst>
      <p:ext uri="{BB962C8B-B14F-4D97-AF65-F5344CB8AC3E}">
        <p14:creationId xmlns:p14="http://schemas.microsoft.com/office/powerpoint/2010/main" val="130941687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p:txBody>
          <a:bodyPr>
            <a:normAutofit fontScale="90000"/>
          </a:bodyPr>
          <a:lstStyle/>
          <a:p>
            <a:r>
              <a:rPr lang="fr-FR" altLang="en-US" dirty="0"/>
              <a:t>Qu’est-ce que le cercle Paul Harris ?</a:t>
            </a:r>
          </a:p>
        </p:txBody>
      </p:sp>
      <p:sp>
        <p:nvSpPr>
          <p:cNvPr id="8" name="Espace réservé du contenu 7"/>
          <p:cNvSpPr>
            <a:spLocks noGrp="1"/>
          </p:cNvSpPr>
          <p:nvPr>
            <p:ph idx="1"/>
          </p:nvPr>
        </p:nvSpPr>
        <p:spPr>
          <a:xfrm>
            <a:off x="193968" y="1258845"/>
            <a:ext cx="3943922" cy="4908880"/>
          </a:xfrm>
        </p:spPr>
        <p:txBody>
          <a:bodyPr/>
          <a:lstStyle/>
          <a:p>
            <a:r>
              <a:rPr lang="fr-BE" dirty="0"/>
              <a:t>Contribution</a:t>
            </a:r>
          </a:p>
          <a:p>
            <a:pPr lvl="1"/>
            <a:r>
              <a:rPr lang="fr-BE" dirty="0"/>
              <a:t>Mille dollars par an</a:t>
            </a:r>
          </a:p>
          <a:p>
            <a:pPr lvl="1"/>
            <a:endParaRPr lang="fr-BE" dirty="0"/>
          </a:p>
          <a:p>
            <a:r>
              <a:rPr lang="fr-BE" dirty="0"/>
              <a:t>Affectation</a:t>
            </a:r>
          </a:p>
          <a:p>
            <a:pPr lvl="1"/>
            <a:r>
              <a:rPr lang="fr-BE" dirty="0"/>
              <a:t>Fonds annuel SHARE</a:t>
            </a:r>
          </a:p>
          <a:p>
            <a:pPr lvl="2"/>
            <a:r>
              <a:rPr lang="fr-BE" dirty="0"/>
              <a:t>Comptabilisée comme une contribution du club</a:t>
            </a:r>
          </a:p>
          <a:p>
            <a:pPr lvl="1"/>
            <a:r>
              <a:rPr lang="fr-BE" dirty="0"/>
              <a:t>Polio plus</a:t>
            </a:r>
          </a:p>
          <a:p>
            <a:pPr lvl="1"/>
            <a:r>
              <a:rPr lang="fr-BE" dirty="0"/>
              <a:t>Subvention approuvée</a:t>
            </a:r>
          </a:p>
          <a:p>
            <a:pPr marL="457200" lvl="1" indent="0">
              <a:buNone/>
            </a:pPr>
            <a:r>
              <a:rPr lang="fr-BE" dirty="0"/>
              <a:t>   par la Fondation</a:t>
            </a:r>
          </a:p>
        </p:txBody>
      </p:sp>
      <p:pic>
        <p:nvPicPr>
          <p:cNvPr id="18437"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82614" y="1099126"/>
            <a:ext cx="4861386" cy="575887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849351"/>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La Fondation Rotary</a:t>
            </a:r>
            <a:endParaRPr lang="fr-BE" dirty="0"/>
          </a:p>
        </p:txBody>
      </p:sp>
      <p:pic>
        <p:nvPicPr>
          <p:cNvPr id="4" name="Image 3"/>
          <p:cNvPicPr>
            <a:picLocks noChangeAspect="1"/>
          </p:cNvPicPr>
          <p:nvPr/>
        </p:nvPicPr>
        <p:blipFill>
          <a:blip r:embed="rId2"/>
          <a:stretch>
            <a:fillRect/>
          </a:stretch>
        </p:blipFill>
        <p:spPr>
          <a:xfrm>
            <a:off x="2660073" y="1259688"/>
            <a:ext cx="3823853" cy="5296744"/>
          </a:xfrm>
          <a:prstGeom prst="rect">
            <a:avLst/>
          </a:prstGeom>
        </p:spPr>
      </p:pic>
    </p:spTree>
    <p:extLst>
      <p:ext uri="{BB962C8B-B14F-4D97-AF65-F5344CB8AC3E}">
        <p14:creationId xmlns:p14="http://schemas.microsoft.com/office/powerpoint/2010/main" val="1073797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p:txBody>
          <a:bodyPr/>
          <a:lstStyle/>
          <a:p>
            <a:r>
              <a:rPr lang="en-US" altLang="en-US" dirty="0" err="1"/>
              <a:t>Témoignage</a:t>
            </a:r>
            <a:r>
              <a:rPr lang="en-US" altLang="en-US" dirty="0"/>
              <a:t> de reconnaissance</a:t>
            </a:r>
          </a:p>
        </p:txBody>
      </p:sp>
      <p:sp>
        <p:nvSpPr>
          <p:cNvPr id="4" name="Espace réservé du contenu 3"/>
          <p:cNvSpPr>
            <a:spLocks noGrp="1"/>
          </p:cNvSpPr>
          <p:nvPr>
            <p:ph idx="1"/>
          </p:nvPr>
        </p:nvSpPr>
        <p:spPr>
          <a:xfrm>
            <a:off x="304800" y="1295400"/>
            <a:ext cx="4114800" cy="4525963"/>
          </a:xfrm>
        </p:spPr>
        <p:txBody>
          <a:bodyPr/>
          <a:lstStyle/>
          <a:p>
            <a:r>
              <a:rPr lang="fr-BE" dirty="0"/>
              <a:t>Disponibles auprès des districts :</a:t>
            </a:r>
          </a:p>
          <a:p>
            <a:pPr lvl="1"/>
            <a:r>
              <a:rPr lang="fr-BE" dirty="0"/>
              <a:t>Insigne</a:t>
            </a:r>
          </a:p>
          <a:p>
            <a:pPr lvl="1"/>
            <a:r>
              <a:rPr lang="fr-BE" dirty="0"/>
              <a:t>Certificat</a:t>
            </a:r>
          </a:p>
          <a:p>
            <a:endParaRPr lang="en-US" dirty="0"/>
          </a:p>
        </p:txBody>
      </p:sp>
      <p:pic>
        <p:nvPicPr>
          <p:cNvPr id="23555" name="Picture 2" descr="C:\Users\TarpyR\Desktop\Picture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6862" y="1108364"/>
            <a:ext cx="4560001" cy="577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3" descr="C:\Users\TarpyR\Desktop\PHSpins0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971800"/>
            <a:ext cx="2600415"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0302218"/>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pPr algn="ctr"/>
            <a:r>
              <a:rPr lang="nl-BE" dirty="0" err="1"/>
              <a:t>Subventions</a:t>
            </a:r>
            <a:r>
              <a:rPr lang="nl-BE" dirty="0"/>
              <a:t> </a:t>
            </a:r>
            <a:r>
              <a:rPr lang="nl-BE" dirty="0" err="1"/>
              <a:t>Mondiales</a:t>
            </a:r>
            <a:r>
              <a:rPr lang="nl-BE" dirty="0"/>
              <a:t/>
            </a:r>
            <a:br>
              <a:rPr lang="nl-BE" dirty="0"/>
            </a:br>
            <a:r>
              <a:rPr lang="nl-BE" sz="3200" dirty="0"/>
              <a:t>(Global Grants)</a:t>
            </a:r>
          </a:p>
        </p:txBody>
      </p:sp>
    </p:spTree>
    <p:extLst>
      <p:ext uri="{BB962C8B-B14F-4D97-AF65-F5344CB8AC3E}">
        <p14:creationId xmlns:p14="http://schemas.microsoft.com/office/powerpoint/2010/main" val="204194866"/>
      </p:ext>
    </p:extLst>
  </p:cSld>
  <p:clrMapOvr>
    <a:masterClrMapping/>
  </p:clrMapOvr>
  <p:transition spd="slow">
    <p:comb/>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el 1"/>
          <p:cNvSpPr>
            <a:spLocks noGrp="1"/>
          </p:cNvSpPr>
          <p:nvPr>
            <p:ph type="title"/>
          </p:nvPr>
        </p:nvSpPr>
        <p:spPr/>
        <p:txBody>
          <a:bodyPr>
            <a:normAutofit/>
          </a:bodyPr>
          <a:lstStyle/>
          <a:p>
            <a:r>
              <a:rPr lang="nl-BE" altLang="nl-BE" dirty="0" err="1"/>
              <a:t>Subventions</a:t>
            </a:r>
            <a:r>
              <a:rPr lang="nl-BE" altLang="nl-BE" dirty="0"/>
              <a:t> </a:t>
            </a:r>
            <a:r>
              <a:rPr lang="nl-BE" altLang="nl-BE" dirty="0" err="1"/>
              <a:t>mondiales</a:t>
            </a:r>
            <a:r>
              <a:rPr lang="nl-BE" altLang="nl-BE" dirty="0"/>
              <a:t> </a:t>
            </a:r>
            <a:r>
              <a:rPr lang="nl-BE" altLang="nl-BE" sz="3100" dirty="0"/>
              <a:t>(Global Grants)</a:t>
            </a:r>
          </a:p>
        </p:txBody>
      </p:sp>
      <p:sp>
        <p:nvSpPr>
          <p:cNvPr id="5" name="Espace réservé du contenu 4"/>
          <p:cNvSpPr>
            <a:spLocks noGrp="1"/>
          </p:cNvSpPr>
          <p:nvPr>
            <p:ph idx="1"/>
          </p:nvPr>
        </p:nvSpPr>
        <p:spPr/>
        <p:txBody>
          <a:bodyPr>
            <a:normAutofit lnSpcReduction="10000"/>
          </a:bodyPr>
          <a:lstStyle/>
          <a:p>
            <a:r>
              <a:rPr lang="nl-BE" dirty="0" err="1"/>
              <a:t>Conditions</a:t>
            </a:r>
            <a:r>
              <a:rPr lang="nl-BE" dirty="0"/>
              <a:t> </a:t>
            </a:r>
            <a:r>
              <a:rPr lang="nl-BE" dirty="0" err="1"/>
              <a:t>d’octroi</a:t>
            </a:r>
            <a:endParaRPr lang="nl-BE" dirty="0"/>
          </a:p>
          <a:p>
            <a:pPr lvl="1"/>
            <a:r>
              <a:rPr lang="nl-BE" dirty="0" err="1"/>
              <a:t>Projets</a:t>
            </a:r>
            <a:r>
              <a:rPr lang="nl-BE" dirty="0"/>
              <a:t> </a:t>
            </a:r>
            <a:r>
              <a:rPr lang="nl-BE" dirty="0" err="1"/>
              <a:t>locaux</a:t>
            </a:r>
            <a:r>
              <a:rPr lang="nl-BE" dirty="0"/>
              <a:t> et </a:t>
            </a:r>
            <a:r>
              <a:rPr lang="nl-BE" dirty="0" err="1"/>
              <a:t>internationaux</a:t>
            </a:r>
            <a:endParaRPr lang="nl-BE" dirty="0"/>
          </a:p>
          <a:p>
            <a:pPr lvl="1"/>
            <a:r>
              <a:rPr lang="nl-BE" dirty="0"/>
              <a:t>Coopération internationale obligatoire.</a:t>
            </a:r>
          </a:p>
          <a:p>
            <a:pPr lvl="1"/>
            <a:r>
              <a:rPr lang="nl-BE" dirty="0" err="1"/>
              <a:t>Grands</a:t>
            </a:r>
            <a:r>
              <a:rPr lang="nl-BE" dirty="0"/>
              <a:t> </a:t>
            </a:r>
            <a:r>
              <a:rPr lang="nl-BE" dirty="0" err="1"/>
              <a:t>projets</a:t>
            </a:r>
            <a:r>
              <a:rPr lang="nl-BE" dirty="0"/>
              <a:t> : + 35.000 USD</a:t>
            </a:r>
          </a:p>
          <a:p>
            <a:pPr lvl="1"/>
            <a:r>
              <a:rPr lang="nl-BE" dirty="0"/>
              <a:t>PERENNITE</a:t>
            </a:r>
          </a:p>
          <a:p>
            <a:pPr lvl="1"/>
            <a:r>
              <a:rPr lang="nl-BE" dirty="0"/>
              <a:t>6 </a:t>
            </a:r>
            <a:r>
              <a:rPr lang="nl-BE" dirty="0" err="1"/>
              <a:t>domaines</a:t>
            </a:r>
            <a:r>
              <a:rPr lang="nl-BE" dirty="0"/>
              <a:t> </a:t>
            </a:r>
            <a:r>
              <a:rPr lang="nl-BE" dirty="0" err="1"/>
              <a:t>stratégiques</a:t>
            </a:r>
            <a:r>
              <a:rPr lang="nl-BE" dirty="0"/>
              <a:t> </a:t>
            </a:r>
            <a:r>
              <a:rPr lang="nl-BE" dirty="0" err="1"/>
              <a:t>d’intervention</a:t>
            </a:r>
            <a:endParaRPr lang="nl-BE" dirty="0"/>
          </a:p>
          <a:p>
            <a:endParaRPr lang="nl-BE" sz="1200" dirty="0"/>
          </a:p>
          <a:p>
            <a:r>
              <a:rPr lang="nl-BE" dirty="0" err="1"/>
              <a:t>Subvention</a:t>
            </a:r>
            <a:r>
              <a:rPr lang="nl-BE" dirty="0"/>
              <a:t> de la </a:t>
            </a:r>
            <a:r>
              <a:rPr lang="nl-BE" dirty="0" err="1"/>
              <a:t>Fondation</a:t>
            </a:r>
            <a:endParaRPr lang="nl-BE" dirty="0"/>
          </a:p>
          <a:p>
            <a:pPr lvl="1"/>
            <a:r>
              <a:rPr lang="nl-BE" dirty="0"/>
              <a:t>60% à 70% du </a:t>
            </a:r>
            <a:r>
              <a:rPr lang="nl-BE" dirty="0" err="1"/>
              <a:t>montant</a:t>
            </a:r>
            <a:r>
              <a:rPr lang="nl-BE" dirty="0"/>
              <a:t> </a:t>
            </a:r>
            <a:r>
              <a:rPr lang="nl-BE" dirty="0" err="1"/>
              <a:t>total</a:t>
            </a:r>
            <a:r>
              <a:rPr lang="nl-BE" dirty="0"/>
              <a:t> du budget</a:t>
            </a:r>
          </a:p>
          <a:p>
            <a:endParaRPr lang="nl-BE" sz="1200" dirty="0"/>
          </a:p>
          <a:p>
            <a:r>
              <a:rPr lang="nl-BE" dirty="0" err="1"/>
              <a:t>Effet</a:t>
            </a:r>
            <a:r>
              <a:rPr lang="nl-BE" dirty="0"/>
              <a:t> de </a:t>
            </a:r>
            <a:r>
              <a:rPr lang="nl-BE" dirty="0" err="1"/>
              <a:t>levier</a:t>
            </a:r>
            <a:endParaRPr lang="nl-BE" dirty="0"/>
          </a:p>
          <a:p>
            <a:pPr lvl="1"/>
            <a:r>
              <a:rPr lang="nl-BE" dirty="0"/>
              <a:t>10.000 =&gt; 35.000 </a:t>
            </a:r>
            <a:endParaRPr lang="fr-BE" dirty="0"/>
          </a:p>
          <a:p>
            <a:endParaRPr lang="fr-BE" dirty="0"/>
          </a:p>
        </p:txBody>
      </p:sp>
    </p:spTree>
    <p:extLst>
      <p:ext uri="{BB962C8B-B14F-4D97-AF65-F5344CB8AC3E}">
        <p14:creationId xmlns:p14="http://schemas.microsoft.com/office/powerpoint/2010/main" val="3653897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9406" y="2122921"/>
            <a:ext cx="6257925" cy="3905250"/>
          </a:xfrm>
          <a:prstGeom prst="rect">
            <a:avLst/>
          </a:prstGeom>
        </p:spPr>
      </p:pic>
      <p:sp>
        <p:nvSpPr>
          <p:cNvPr id="2" name="Titre 1"/>
          <p:cNvSpPr>
            <a:spLocks noGrp="1"/>
          </p:cNvSpPr>
          <p:nvPr>
            <p:ph type="title"/>
          </p:nvPr>
        </p:nvSpPr>
        <p:spPr/>
        <p:txBody>
          <a:bodyPr/>
          <a:lstStyle/>
          <a:p>
            <a:r>
              <a:rPr lang="nl-BE" altLang="nl-BE" dirty="0" err="1"/>
              <a:t>Subventions</a:t>
            </a:r>
            <a:r>
              <a:rPr lang="nl-BE" altLang="nl-BE" dirty="0"/>
              <a:t> </a:t>
            </a:r>
            <a:r>
              <a:rPr lang="nl-BE" altLang="nl-BE" dirty="0" err="1"/>
              <a:t>mondiales</a:t>
            </a:r>
            <a:r>
              <a:rPr lang="nl-BE" altLang="nl-BE" dirty="0"/>
              <a:t> </a:t>
            </a:r>
            <a:r>
              <a:rPr lang="nl-BE" altLang="nl-BE" sz="2700" dirty="0"/>
              <a:t>(Global Grants)</a:t>
            </a:r>
            <a:endParaRPr lang="fr-BE" dirty="0"/>
          </a:p>
        </p:txBody>
      </p:sp>
      <p:sp>
        <p:nvSpPr>
          <p:cNvPr id="3" name="Espace réservé du contenu 2"/>
          <p:cNvSpPr>
            <a:spLocks noGrp="1"/>
          </p:cNvSpPr>
          <p:nvPr>
            <p:ph idx="1"/>
          </p:nvPr>
        </p:nvSpPr>
        <p:spPr/>
        <p:txBody>
          <a:bodyPr/>
          <a:lstStyle/>
          <a:p>
            <a:r>
              <a:rPr lang="nl-BE" dirty="0"/>
              <a:t>D1630 - </a:t>
            </a:r>
            <a:r>
              <a:rPr lang="nl-BE" dirty="0" err="1"/>
              <a:t>Projets</a:t>
            </a:r>
            <a:r>
              <a:rPr lang="nl-BE" dirty="0"/>
              <a:t> </a:t>
            </a:r>
            <a:r>
              <a:rPr lang="nl-BE" dirty="0" err="1"/>
              <a:t>bénéficiaires</a:t>
            </a:r>
            <a:r>
              <a:rPr lang="nl-BE" dirty="0"/>
              <a:t> en 2015-2016</a:t>
            </a:r>
          </a:p>
          <a:p>
            <a:endParaRPr lang="fr-BE" dirty="0"/>
          </a:p>
        </p:txBody>
      </p:sp>
      <p:sp>
        <p:nvSpPr>
          <p:cNvPr id="6" name="ZoneTexte 5"/>
          <p:cNvSpPr txBox="1"/>
          <p:nvPr/>
        </p:nvSpPr>
        <p:spPr>
          <a:xfrm>
            <a:off x="7780045" y="5133071"/>
            <a:ext cx="914400" cy="646331"/>
          </a:xfrm>
          <a:prstGeom prst="rect">
            <a:avLst/>
          </a:prstGeom>
          <a:noFill/>
        </p:spPr>
        <p:txBody>
          <a:bodyPr wrap="square" rtlCol="0">
            <a:spAutoFit/>
          </a:bodyPr>
          <a:lstStyle/>
          <a:p>
            <a:pPr algn="ctr"/>
            <a:r>
              <a:rPr lang="fr-BE" sz="1200" dirty="0" err="1"/>
              <a:t>Chenai</a:t>
            </a:r>
            <a:r>
              <a:rPr lang="fr-BE" sz="1200" dirty="0"/>
              <a:t> </a:t>
            </a:r>
          </a:p>
          <a:p>
            <a:pPr algn="ctr"/>
            <a:r>
              <a:rPr lang="fr-BE" sz="1200" b="1" dirty="0"/>
              <a:t>Inde</a:t>
            </a:r>
          </a:p>
          <a:p>
            <a:pPr algn="ctr"/>
            <a:r>
              <a:rPr lang="fr-BE" sz="1200" dirty="0"/>
              <a:t>101.800 $</a:t>
            </a:r>
          </a:p>
        </p:txBody>
      </p:sp>
      <p:cxnSp>
        <p:nvCxnSpPr>
          <p:cNvPr id="8" name="Connecteur droit avec flèche 7"/>
          <p:cNvCxnSpPr/>
          <p:nvPr/>
        </p:nvCxnSpPr>
        <p:spPr>
          <a:xfrm>
            <a:off x="7214992" y="5022937"/>
            <a:ext cx="682771" cy="358903"/>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167155" y="4111049"/>
            <a:ext cx="1838977" cy="646331"/>
          </a:xfrm>
          <a:prstGeom prst="rect">
            <a:avLst/>
          </a:prstGeom>
          <a:noFill/>
        </p:spPr>
        <p:txBody>
          <a:bodyPr wrap="square" rtlCol="0">
            <a:spAutoFit/>
          </a:bodyPr>
          <a:lstStyle/>
          <a:p>
            <a:pPr algn="ctr"/>
            <a:r>
              <a:rPr lang="fr-BE" sz="1200" dirty="0"/>
              <a:t>Siguiri</a:t>
            </a:r>
          </a:p>
          <a:p>
            <a:pPr algn="ctr"/>
            <a:r>
              <a:rPr lang="fr-BE" sz="1200" b="1" dirty="0"/>
              <a:t>Guinée</a:t>
            </a:r>
          </a:p>
          <a:p>
            <a:pPr algn="ctr"/>
            <a:r>
              <a:rPr lang="fr-BE" sz="1200" dirty="0"/>
              <a:t>49.412 $</a:t>
            </a:r>
          </a:p>
        </p:txBody>
      </p:sp>
      <p:cxnSp>
        <p:nvCxnSpPr>
          <p:cNvPr id="14" name="Connecteur droit avec flèche 13"/>
          <p:cNvCxnSpPr/>
          <p:nvPr/>
        </p:nvCxnSpPr>
        <p:spPr>
          <a:xfrm flipH="1" flipV="1">
            <a:off x="1410351" y="4647457"/>
            <a:ext cx="940833" cy="44306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1866378" y="6141460"/>
            <a:ext cx="1838977" cy="646331"/>
          </a:xfrm>
          <a:prstGeom prst="rect">
            <a:avLst/>
          </a:prstGeom>
          <a:noFill/>
        </p:spPr>
        <p:txBody>
          <a:bodyPr wrap="square" rtlCol="0">
            <a:spAutoFit/>
          </a:bodyPr>
          <a:lstStyle/>
          <a:p>
            <a:pPr algn="ctr"/>
            <a:r>
              <a:rPr lang="fr-BE" sz="1200" dirty="0" err="1"/>
              <a:t>Nayega</a:t>
            </a:r>
            <a:endParaRPr lang="fr-BE" sz="1200" dirty="0"/>
          </a:p>
          <a:p>
            <a:pPr algn="ctr"/>
            <a:r>
              <a:rPr lang="fr-BE" sz="1200" b="1" dirty="0"/>
              <a:t>Togo</a:t>
            </a:r>
          </a:p>
          <a:p>
            <a:pPr algn="ctr"/>
            <a:r>
              <a:rPr lang="fr-BE" sz="1200" dirty="0"/>
              <a:t>118.489 $</a:t>
            </a:r>
          </a:p>
        </p:txBody>
      </p:sp>
      <p:cxnSp>
        <p:nvCxnSpPr>
          <p:cNvPr id="17" name="Connecteur droit avec flèche 16"/>
          <p:cNvCxnSpPr>
            <a:endCxn id="16" idx="0"/>
          </p:cNvCxnSpPr>
          <p:nvPr/>
        </p:nvCxnSpPr>
        <p:spPr>
          <a:xfrm flipH="1">
            <a:off x="2785867" y="5090517"/>
            <a:ext cx="95119" cy="1050943"/>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a:off x="3469710" y="5381840"/>
            <a:ext cx="964808" cy="75962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3652511" y="6141460"/>
            <a:ext cx="1838977" cy="646331"/>
          </a:xfrm>
          <a:prstGeom prst="rect">
            <a:avLst/>
          </a:prstGeom>
          <a:noFill/>
        </p:spPr>
        <p:txBody>
          <a:bodyPr wrap="square" rtlCol="0">
            <a:spAutoFit/>
          </a:bodyPr>
          <a:lstStyle/>
          <a:p>
            <a:pPr algn="ctr"/>
            <a:r>
              <a:rPr lang="fr-BE" sz="1200" dirty="0" err="1"/>
              <a:t>Magba</a:t>
            </a:r>
            <a:endParaRPr lang="fr-BE" sz="1200" dirty="0"/>
          </a:p>
          <a:p>
            <a:pPr algn="ctr"/>
            <a:r>
              <a:rPr lang="fr-BE" sz="1200" b="1" dirty="0"/>
              <a:t>Cameroun</a:t>
            </a:r>
          </a:p>
          <a:p>
            <a:pPr algn="ctr"/>
            <a:r>
              <a:rPr lang="fr-BE" sz="1200" dirty="0"/>
              <a:t>76.246 $</a:t>
            </a:r>
          </a:p>
        </p:txBody>
      </p:sp>
      <p:sp>
        <p:nvSpPr>
          <p:cNvPr id="29" name="ZoneTexte 28"/>
          <p:cNvSpPr txBox="1"/>
          <p:nvPr/>
        </p:nvSpPr>
        <p:spPr>
          <a:xfrm>
            <a:off x="5438644" y="6117967"/>
            <a:ext cx="1838977" cy="646331"/>
          </a:xfrm>
          <a:prstGeom prst="rect">
            <a:avLst/>
          </a:prstGeom>
          <a:noFill/>
        </p:spPr>
        <p:txBody>
          <a:bodyPr wrap="square" rtlCol="0">
            <a:spAutoFit/>
          </a:bodyPr>
          <a:lstStyle/>
          <a:p>
            <a:pPr algn="ctr"/>
            <a:r>
              <a:rPr lang="fr-BE" sz="1200" dirty="0"/>
              <a:t>Plaine de la Bekaa</a:t>
            </a:r>
          </a:p>
          <a:p>
            <a:pPr algn="ctr"/>
            <a:r>
              <a:rPr lang="fr-BE" sz="1200" b="1" dirty="0"/>
              <a:t>Liban</a:t>
            </a:r>
          </a:p>
          <a:p>
            <a:pPr algn="ctr"/>
            <a:r>
              <a:rPr lang="fr-BE" sz="1200" dirty="0"/>
              <a:t>138.828 $</a:t>
            </a:r>
          </a:p>
        </p:txBody>
      </p:sp>
      <p:cxnSp>
        <p:nvCxnSpPr>
          <p:cNvPr id="30" name="Connecteur droit avec flèche 29"/>
          <p:cNvCxnSpPr/>
          <p:nvPr/>
        </p:nvCxnSpPr>
        <p:spPr>
          <a:xfrm>
            <a:off x="4824608" y="3731239"/>
            <a:ext cx="1300619" cy="2359582"/>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1754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ltLang="nl-BE" dirty="0" err="1"/>
              <a:t>Subventions</a:t>
            </a:r>
            <a:r>
              <a:rPr lang="nl-BE" altLang="nl-BE" dirty="0"/>
              <a:t> </a:t>
            </a:r>
            <a:r>
              <a:rPr lang="nl-BE" altLang="nl-BE" dirty="0" err="1"/>
              <a:t>mondiales</a:t>
            </a:r>
            <a:r>
              <a:rPr lang="nl-BE" altLang="nl-BE" dirty="0"/>
              <a:t> </a:t>
            </a:r>
            <a:r>
              <a:rPr lang="nl-BE" altLang="nl-BE" sz="2700" dirty="0"/>
              <a:t>(Global Grants)</a:t>
            </a:r>
            <a:endParaRPr lang="fr-BE" dirty="0"/>
          </a:p>
        </p:txBody>
      </p:sp>
      <p:sp>
        <p:nvSpPr>
          <p:cNvPr id="3" name="Espace réservé du contenu 2"/>
          <p:cNvSpPr>
            <a:spLocks noGrp="1"/>
          </p:cNvSpPr>
          <p:nvPr>
            <p:ph idx="1"/>
          </p:nvPr>
        </p:nvSpPr>
        <p:spPr/>
        <p:txBody>
          <a:bodyPr/>
          <a:lstStyle/>
          <a:p>
            <a:r>
              <a:rPr lang="nl-BE" dirty="0"/>
              <a:t>D1630 - </a:t>
            </a:r>
            <a:r>
              <a:rPr lang="nl-BE" dirty="0" err="1"/>
              <a:t>Projets</a:t>
            </a:r>
            <a:r>
              <a:rPr lang="nl-BE" dirty="0"/>
              <a:t> </a:t>
            </a:r>
            <a:r>
              <a:rPr lang="nl-BE" dirty="0" err="1"/>
              <a:t>bénéficiaires</a:t>
            </a:r>
            <a:r>
              <a:rPr lang="nl-BE" dirty="0"/>
              <a:t> en 2015-2016</a:t>
            </a:r>
          </a:p>
          <a:p>
            <a:pPr marL="0" indent="0">
              <a:buNone/>
            </a:pPr>
            <a:endParaRPr lang="fr-BE"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0107" y="1912739"/>
            <a:ext cx="7024201" cy="4385334"/>
          </a:xfrm>
          <a:prstGeom prst="rect">
            <a:avLst/>
          </a:prstGeom>
        </p:spPr>
      </p:pic>
    </p:spTree>
    <p:extLst>
      <p:ext uri="{BB962C8B-B14F-4D97-AF65-F5344CB8AC3E}">
        <p14:creationId xmlns:p14="http://schemas.microsoft.com/office/powerpoint/2010/main" val="955272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pPr algn="ctr"/>
            <a:r>
              <a:rPr lang="fr-BE" dirty="0"/>
              <a:t>Les bourses</a:t>
            </a:r>
            <a:endParaRPr lang="en-US" sz="3200" dirty="0"/>
          </a:p>
        </p:txBody>
      </p:sp>
      <p:sp>
        <p:nvSpPr>
          <p:cNvPr id="2" name="ZoneTexte 1"/>
          <p:cNvSpPr txBox="1"/>
          <p:nvPr/>
        </p:nvSpPr>
        <p:spPr>
          <a:xfrm flipH="1">
            <a:off x="2935160" y="4997885"/>
            <a:ext cx="3273679" cy="738664"/>
          </a:xfrm>
          <a:prstGeom prst="rect">
            <a:avLst/>
          </a:prstGeom>
          <a:noFill/>
        </p:spPr>
        <p:txBody>
          <a:bodyPr wrap="square" rtlCol="0">
            <a:spAutoFit/>
          </a:bodyPr>
          <a:lstStyle/>
          <a:p>
            <a:pPr algn="ctr"/>
            <a:r>
              <a:rPr lang="fr-BE" sz="2400" b="1" dirty="0"/>
              <a:t>Jean Pierre COHEUR</a:t>
            </a:r>
          </a:p>
          <a:p>
            <a:pPr algn="ctr"/>
            <a:r>
              <a:rPr lang="fr-BE" dirty="0"/>
              <a:t>Liège</a:t>
            </a:r>
          </a:p>
        </p:txBody>
      </p:sp>
    </p:spTree>
    <p:extLst>
      <p:ext uri="{BB962C8B-B14F-4D97-AF65-F5344CB8AC3E}">
        <p14:creationId xmlns:p14="http://schemas.microsoft.com/office/powerpoint/2010/main" val="20645010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3"/>
          <p:cNvSpPr>
            <a:spLocks noGrp="1"/>
          </p:cNvSpPr>
          <p:nvPr>
            <p:ph type="ctrTitle"/>
          </p:nvPr>
        </p:nvSpPr>
        <p:spPr/>
        <p:txBody>
          <a:bodyPr/>
          <a:lstStyle/>
          <a:p>
            <a:pPr algn="ctr" eaLnBrk="1" hangingPunct="1"/>
            <a:r>
              <a:rPr lang="fr-BE" altLang="fr-FR" dirty="0">
                <a:ea typeface="Georgia" panose="02040502050405020303" pitchFamily="18" charset="0"/>
              </a:rPr>
              <a:t>1. Les bourses d’études</a:t>
            </a:r>
            <a:br>
              <a:rPr lang="fr-BE" altLang="fr-FR" dirty="0">
                <a:ea typeface="Georgia" panose="02040502050405020303" pitchFamily="18" charset="0"/>
              </a:rPr>
            </a:br>
            <a:endParaRPr lang="en-US" altLang="fr-FR" sz="3200" dirty="0">
              <a:ea typeface="Georgia" panose="02040502050405020303" pitchFamily="18" charset="0"/>
            </a:endParaRPr>
          </a:p>
        </p:txBody>
      </p:sp>
    </p:spTree>
    <p:extLst>
      <p:ext uri="{BB962C8B-B14F-4D97-AF65-F5344CB8AC3E}">
        <p14:creationId xmlns:p14="http://schemas.microsoft.com/office/powerpoint/2010/main" val="3359891723"/>
      </p:ext>
    </p:extLst>
  </p:cSld>
  <p:clrMapOvr>
    <a:masterClrMapping/>
  </p:clrMapOvr>
  <p:transition spd="slow">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5"/>
          <p:cNvGraphicFramePr>
            <a:graphicFrameLocks noChangeAspect="1"/>
          </p:cNvGraphicFramePr>
          <p:nvPr/>
        </p:nvGraphicFramePr>
        <p:xfrm>
          <a:off x="93663" y="136525"/>
          <a:ext cx="9050337" cy="6684963"/>
        </p:xfrm>
        <a:graphic>
          <a:graphicData uri="http://schemas.openxmlformats.org/presentationml/2006/ole">
            <mc:AlternateContent xmlns:mc="http://schemas.openxmlformats.org/markup-compatibility/2006">
              <mc:Choice xmlns:v="urn:schemas-microsoft-com:vml" Requires="v">
                <p:oleObj spid="_x0000_s2069" name="Feuille de calcul" r:id="rId3" imgW="3924148" imgH="2895537" progId="Excel.Sheet.8">
                  <p:embed/>
                </p:oleObj>
              </mc:Choice>
              <mc:Fallback>
                <p:oleObj name="Feuille de calcul" r:id="rId3" imgW="3924148" imgH="2895537" progId="Excel.Sheet.8">
                  <p:embed/>
                  <p:pic>
                    <p:nvPicPr>
                      <p:cNvPr id="1126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63" y="136525"/>
                        <a:ext cx="9050337" cy="668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782872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5"/>
          <p:cNvGraphicFramePr>
            <a:graphicFrameLocks noChangeAspect="1"/>
          </p:cNvGraphicFramePr>
          <p:nvPr/>
        </p:nvGraphicFramePr>
        <p:xfrm>
          <a:off x="1000125" y="36513"/>
          <a:ext cx="7575550" cy="6808787"/>
        </p:xfrm>
        <a:graphic>
          <a:graphicData uri="http://schemas.openxmlformats.org/presentationml/2006/ole">
            <mc:AlternateContent xmlns:mc="http://schemas.openxmlformats.org/markup-compatibility/2006">
              <mc:Choice xmlns:v="urn:schemas-microsoft-com:vml" Requires="v">
                <p:oleObj spid="_x0000_s3093" name="Feuille de calcul" r:id="rId3" imgW="4229100" imgH="3743249" progId="Excel.Sheet.8">
                  <p:embed/>
                </p:oleObj>
              </mc:Choice>
              <mc:Fallback>
                <p:oleObj name="Feuille de calcul" r:id="rId3" imgW="4229100" imgH="3743249" progId="Excel.Sheet.8">
                  <p:embed/>
                  <p:pic>
                    <p:nvPicPr>
                      <p:cNvPr id="1229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25" y="36513"/>
                        <a:ext cx="7575550" cy="680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380060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BE" dirty="0"/>
              <a:t>Bourses de district 2016-2017</a:t>
            </a: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286" y="2207530"/>
            <a:ext cx="7679609" cy="2724689"/>
          </a:xfrm>
          <a:prstGeom prst="rect">
            <a:avLst/>
          </a:prstGeom>
        </p:spPr>
      </p:pic>
    </p:spTree>
    <p:extLst>
      <p:ext uri="{BB962C8B-B14F-4D97-AF65-F5344CB8AC3E}">
        <p14:creationId xmlns:p14="http://schemas.microsoft.com/office/powerpoint/2010/main" val="2408510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p:txBody>
          <a:bodyPr/>
          <a:lstStyle/>
          <a:p>
            <a:r>
              <a:rPr lang="en-US" altLang="fr-FR" dirty="0"/>
              <a:t>Mission de la </a:t>
            </a:r>
            <a:r>
              <a:rPr lang="en-US" altLang="fr-FR" dirty="0" err="1"/>
              <a:t>Fondation</a:t>
            </a:r>
            <a:endParaRPr lang="en-US" altLang="en-US" dirty="0"/>
          </a:p>
        </p:txBody>
      </p:sp>
      <p:pic>
        <p:nvPicPr>
          <p:cNvPr id="163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1078282"/>
            <a:ext cx="913765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0" y="4536769"/>
            <a:ext cx="9144000" cy="156966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defRPr/>
            </a:pPr>
            <a:endParaRPr lang="en-US" altLang="en-US">
              <a:solidFill>
                <a:srgbClr val="FFFFFF"/>
              </a:solidFill>
              <a:latin typeface="Calibri" pitchFamily="34" charset="0"/>
            </a:endParaRPr>
          </a:p>
        </p:txBody>
      </p:sp>
      <p:sp>
        <p:nvSpPr>
          <p:cNvPr id="2" name="Rectangle 1"/>
          <p:cNvSpPr/>
          <p:nvPr/>
        </p:nvSpPr>
        <p:spPr>
          <a:xfrm>
            <a:off x="3175" y="4536769"/>
            <a:ext cx="8793270" cy="1569660"/>
          </a:xfrm>
          <a:prstGeom prst="rect">
            <a:avLst/>
          </a:prstGeom>
        </p:spPr>
        <p:txBody>
          <a:bodyPr wrap="square">
            <a:spAutoFit/>
          </a:bodyPr>
          <a:lstStyle/>
          <a:p>
            <a:pPr lvl="1" algn="ctr"/>
            <a:r>
              <a:rPr lang="fr-BE" sz="2400" dirty="0"/>
              <a:t>Permettre aux Rotariens </a:t>
            </a:r>
          </a:p>
          <a:p>
            <a:pPr lvl="1" algn="ctr"/>
            <a:r>
              <a:rPr lang="fr-BE" sz="2400" dirty="0"/>
              <a:t>de promouvoir l'entente mondiale, la bonne volonté et la paix </a:t>
            </a:r>
          </a:p>
          <a:p>
            <a:pPr lvl="1" algn="ctr"/>
            <a:r>
              <a:rPr lang="fr-BE" sz="2400" dirty="0"/>
              <a:t>en œuvrant dans les domaines </a:t>
            </a:r>
          </a:p>
          <a:p>
            <a:pPr lvl="1" algn="ctr"/>
            <a:r>
              <a:rPr lang="fr-BE" sz="2400" dirty="0"/>
              <a:t>de l'éducation, de la santé et de la lutte contre la pauvreté. </a:t>
            </a:r>
          </a:p>
        </p:txBody>
      </p:sp>
    </p:spTree>
    <p:extLst>
      <p:ext uri="{BB962C8B-B14F-4D97-AF65-F5344CB8AC3E}">
        <p14:creationId xmlns:p14="http://schemas.microsoft.com/office/powerpoint/2010/main" val="196537078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a:xfrm>
            <a:off x="107950" y="274638"/>
            <a:ext cx="8928100" cy="639762"/>
          </a:xfrm>
        </p:spPr>
        <p:txBody>
          <a:bodyPr/>
          <a:lstStyle/>
          <a:p>
            <a:pPr eaLnBrk="1" hangingPunct="1"/>
            <a:r>
              <a:rPr lang="nl-BE" altLang="fr-FR" sz="3600" dirty="0" err="1"/>
              <a:t>Bourses</a:t>
            </a:r>
            <a:r>
              <a:rPr lang="nl-BE" altLang="fr-FR" sz="3600" dirty="0"/>
              <a:t> pour </a:t>
            </a:r>
            <a:r>
              <a:rPr lang="nl-BE" altLang="fr-FR" sz="3600" dirty="0" err="1"/>
              <a:t>l’année</a:t>
            </a:r>
            <a:r>
              <a:rPr lang="nl-BE" altLang="fr-FR" sz="3600" dirty="0"/>
              <a:t> </a:t>
            </a:r>
            <a:r>
              <a:rPr lang="nl-BE" altLang="fr-FR" sz="3600" dirty="0" err="1"/>
              <a:t>académique</a:t>
            </a:r>
            <a:r>
              <a:rPr lang="nl-BE" altLang="fr-FR" sz="3600" dirty="0"/>
              <a:t> 2017-2018</a:t>
            </a:r>
            <a:endParaRPr lang="en-US" altLang="nl-BE" sz="3600" dirty="0"/>
          </a:p>
        </p:txBody>
      </p:sp>
      <p:sp>
        <p:nvSpPr>
          <p:cNvPr id="11267" name="Content Placeholder 2"/>
          <p:cNvSpPr>
            <a:spLocks noGrp="1"/>
          </p:cNvSpPr>
          <p:nvPr>
            <p:ph idx="1"/>
          </p:nvPr>
        </p:nvSpPr>
        <p:spPr>
          <a:xfrm>
            <a:off x="654050" y="1446213"/>
            <a:ext cx="7886700" cy="4670425"/>
          </a:xfrm>
        </p:spPr>
        <p:txBody>
          <a:bodyPr lIns="0" tIns="0" rIns="0" bIns="0"/>
          <a:lstStyle/>
          <a:p>
            <a:pPr eaLnBrk="1" hangingPunct="1">
              <a:defRPr/>
            </a:pPr>
            <a:r>
              <a:rPr lang="nl-BE" altLang="fr-FR" sz="2800" dirty="0">
                <a:ea typeface="MS PGothic" pitchFamily="34" charset="-128"/>
              </a:rPr>
              <a:t>5 à 6 </a:t>
            </a:r>
            <a:r>
              <a:rPr lang="nl-BE" altLang="fr-FR" sz="2800" dirty="0" err="1">
                <a:ea typeface="MS PGothic" pitchFamily="34" charset="-128"/>
              </a:rPr>
              <a:t>Bourses</a:t>
            </a:r>
            <a:r>
              <a:rPr lang="nl-BE" altLang="fr-FR" sz="2800" dirty="0">
                <a:ea typeface="MS PGothic" pitchFamily="34" charset="-128"/>
              </a:rPr>
              <a:t> de District </a:t>
            </a:r>
          </a:p>
          <a:p>
            <a:pPr lvl="1" eaLnBrk="1" hangingPunct="1">
              <a:defRPr/>
            </a:pPr>
            <a:r>
              <a:rPr lang="nl-BE" altLang="fr-FR" sz="2400" dirty="0" err="1">
                <a:ea typeface="MS PGothic" pitchFamily="34" charset="-128"/>
              </a:rPr>
              <a:t>Financées</a:t>
            </a:r>
            <a:r>
              <a:rPr lang="nl-BE" altLang="fr-FR" sz="2400" dirty="0">
                <a:ea typeface="MS PGothic" pitchFamily="34" charset="-128"/>
              </a:rPr>
              <a:t> par </a:t>
            </a:r>
            <a:r>
              <a:rPr lang="nl-BE" altLang="fr-FR" sz="2400" dirty="0" err="1">
                <a:ea typeface="MS PGothic" pitchFamily="34" charset="-128"/>
              </a:rPr>
              <a:t>le</a:t>
            </a:r>
            <a:r>
              <a:rPr lang="nl-BE" altLang="fr-FR" sz="2400" dirty="0">
                <a:ea typeface="MS PGothic" pitchFamily="34" charset="-128"/>
              </a:rPr>
              <a:t> District</a:t>
            </a:r>
          </a:p>
          <a:p>
            <a:pPr lvl="1" eaLnBrk="1" hangingPunct="1">
              <a:defRPr/>
            </a:pPr>
            <a:r>
              <a:rPr lang="nl-BE" altLang="fr-FR" sz="2400" dirty="0" err="1">
                <a:ea typeface="MS PGothic" pitchFamily="34" charset="-128"/>
              </a:rPr>
              <a:t>Règles</a:t>
            </a:r>
            <a:r>
              <a:rPr lang="nl-BE" altLang="fr-FR" sz="2400" dirty="0">
                <a:ea typeface="MS PGothic" pitchFamily="34" charset="-128"/>
              </a:rPr>
              <a:t> du district </a:t>
            </a:r>
          </a:p>
          <a:p>
            <a:pPr lvl="1" eaLnBrk="1" hangingPunct="1">
              <a:defRPr/>
            </a:pPr>
            <a:r>
              <a:rPr lang="nl-BE" altLang="fr-FR" sz="2400" dirty="0">
                <a:ea typeface="MS PGothic" pitchFamily="34" charset="-128"/>
              </a:rPr>
              <a:t>De 10.000 à 2.000 €</a:t>
            </a:r>
          </a:p>
          <a:p>
            <a:pPr lvl="1" eaLnBrk="1" hangingPunct="1">
              <a:defRPr/>
            </a:pPr>
            <a:r>
              <a:rPr lang="nl-BE" altLang="fr-FR" sz="2400" dirty="0" err="1">
                <a:ea typeface="MS PGothic" pitchFamily="34" charset="-128"/>
              </a:rPr>
              <a:t>Décision</a:t>
            </a:r>
            <a:r>
              <a:rPr lang="nl-BE" altLang="fr-FR" sz="2400" dirty="0">
                <a:ea typeface="MS PGothic" pitchFamily="34" charset="-128"/>
              </a:rPr>
              <a:t> : District     </a:t>
            </a:r>
          </a:p>
          <a:p>
            <a:pPr marL="0" indent="0" eaLnBrk="1" hangingPunct="1">
              <a:buFontTx/>
              <a:buNone/>
              <a:defRPr/>
            </a:pPr>
            <a:endParaRPr lang="nl-BE" altLang="fr-FR" sz="2800" dirty="0">
              <a:ea typeface="MS PGothic" pitchFamily="34" charset="-128"/>
            </a:endParaRPr>
          </a:p>
          <a:p>
            <a:pPr eaLnBrk="1" hangingPunct="1">
              <a:defRPr/>
            </a:pPr>
            <a:r>
              <a:rPr lang="nl-BE" altLang="fr-FR" sz="2800" dirty="0">
                <a:ea typeface="MS PGothic" pitchFamily="34" charset="-128"/>
              </a:rPr>
              <a:t>3 </a:t>
            </a:r>
            <a:r>
              <a:rPr lang="nl-BE" altLang="fr-FR" sz="2800" dirty="0" err="1">
                <a:ea typeface="MS PGothic" pitchFamily="34" charset="-128"/>
              </a:rPr>
              <a:t>Bourses</a:t>
            </a:r>
            <a:r>
              <a:rPr lang="nl-BE" altLang="fr-FR" sz="2800" dirty="0">
                <a:ea typeface="MS PGothic" pitchFamily="34" charset="-128"/>
              </a:rPr>
              <a:t> de la </a:t>
            </a:r>
            <a:r>
              <a:rPr lang="nl-BE" altLang="fr-FR" sz="2800" dirty="0" err="1">
                <a:ea typeface="MS PGothic" pitchFamily="34" charset="-128"/>
              </a:rPr>
              <a:t>Fondation</a:t>
            </a:r>
            <a:r>
              <a:rPr lang="nl-BE" altLang="fr-FR" sz="2800" dirty="0">
                <a:ea typeface="MS PGothic" pitchFamily="34" charset="-128"/>
              </a:rPr>
              <a:t> </a:t>
            </a:r>
          </a:p>
          <a:p>
            <a:pPr lvl="1" eaLnBrk="1" hangingPunct="1">
              <a:defRPr/>
            </a:pPr>
            <a:r>
              <a:rPr lang="nl-BE" altLang="fr-FR" sz="2400" dirty="0" err="1">
                <a:ea typeface="MS PGothic" pitchFamily="34" charset="-128"/>
              </a:rPr>
              <a:t>Financées</a:t>
            </a:r>
            <a:r>
              <a:rPr lang="nl-BE" altLang="fr-FR" sz="2400" dirty="0">
                <a:ea typeface="MS PGothic" pitchFamily="34" charset="-128"/>
              </a:rPr>
              <a:t> par 3 </a:t>
            </a:r>
            <a:r>
              <a:rPr lang="nl-BE" altLang="fr-FR" sz="2400" dirty="0" err="1">
                <a:ea typeface="MS PGothic" pitchFamily="34" charset="-128"/>
              </a:rPr>
              <a:t>subventions</a:t>
            </a:r>
            <a:r>
              <a:rPr lang="nl-BE" altLang="fr-FR" sz="2400" dirty="0">
                <a:ea typeface="MS PGothic" pitchFamily="34" charset="-128"/>
              </a:rPr>
              <a:t> </a:t>
            </a:r>
            <a:r>
              <a:rPr lang="nl-BE" altLang="fr-FR" sz="2400" dirty="0" err="1">
                <a:ea typeface="MS PGothic" pitchFamily="34" charset="-128"/>
              </a:rPr>
              <a:t>mondiales</a:t>
            </a:r>
            <a:r>
              <a:rPr lang="nl-BE" altLang="fr-FR" sz="2400" dirty="0">
                <a:ea typeface="MS PGothic" pitchFamily="34" charset="-128"/>
              </a:rPr>
              <a:t> (Global Grants)</a:t>
            </a:r>
          </a:p>
          <a:p>
            <a:pPr lvl="1" eaLnBrk="1" hangingPunct="1">
              <a:defRPr/>
            </a:pPr>
            <a:r>
              <a:rPr lang="nl-BE" altLang="fr-FR" sz="2400" dirty="0" err="1">
                <a:ea typeface="MS PGothic" pitchFamily="34" charset="-128"/>
              </a:rPr>
              <a:t>Règles</a:t>
            </a:r>
            <a:r>
              <a:rPr lang="nl-BE" altLang="fr-FR" sz="2400" dirty="0">
                <a:ea typeface="MS PGothic" pitchFamily="34" charset="-128"/>
              </a:rPr>
              <a:t> du district + </a:t>
            </a:r>
            <a:r>
              <a:rPr lang="nl-BE" altLang="fr-FR" sz="2400" dirty="0" err="1">
                <a:ea typeface="MS PGothic" pitchFamily="34" charset="-128"/>
              </a:rPr>
              <a:t>Règles</a:t>
            </a:r>
            <a:r>
              <a:rPr lang="nl-BE" altLang="fr-FR" sz="2400" dirty="0">
                <a:ea typeface="MS PGothic" pitchFamily="34" charset="-128"/>
              </a:rPr>
              <a:t> des </a:t>
            </a:r>
            <a:r>
              <a:rPr lang="nl-BE" altLang="fr-FR" sz="2400" dirty="0" err="1">
                <a:ea typeface="MS PGothic" pitchFamily="34" charset="-128"/>
              </a:rPr>
              <a:t>subventions</a:t>
            </a:r>
            <a:r>
              <a:rPr lang="nl-BE" altLang="fr-FR" sz="2400" dirty="0">
                <a:ea typeface="MS PGothic" pitchFamily="34" charset="-128"/>
              </a:rPr>
              <a:t> </a:t>
            </a:r>
            <a:r>
              <a:rPr lang="nl-BE" altLang="fr-FR" sz="2400" dirty="0" err="1">
                <a:ea typeface="MS PGothic" pitchFamily="34" charset="-128"/>
              </a:rPr>
              <a:t>mondiales</a:t>
            </a:r>
            <a:endParaRPr lang="nl-BE" altLang="fr-FR" sz="2400" dirty="0">
              <a:ea typeface="MS PGothic" pitchFamily="34" charset="-128"/>
            </a:endParaRPr>
          </a:p>
          <a:p>
            <a:pPr lvl="1" eaLnBrk="1" hangingPunct="1">
              <a:defRPr/>
            </a:pPr>
            <a:r>
              <a:rPr lang="nl-BE" altLang="fr-FR" sz="2400" dirty="0">
                <a:ea typeface="MS PGothic" pitchFamily="34" charset="-128"/>
              </a:rPr>
              <a:t>De $ 30.000 </a:t>
            </a:r>
            <a:r>
              <a:rPr lang="nl-BE" altLang="fr-FR" sz="2400" dirty="0" err="1">
                <a:ea typeface="MS PGothic" pitchFamily="34" charset="-128"/>
              </a:rPr>
              <a:t>chacune</a:t>
            </a:r>
            <a:endParaRPr lang="nl-BE" altLang="fr-FR" sz="2400" dirty="0">
              <a:ea typeface="MS PGothic" pitchFamily="34" charset="-128"/>
            </a:endParaRPr>
          </a:p>
          <a:p>
            <a:pPr lvl="1" eaLnBrk="1" hangingPunct="1">
              <a:defRPr/>
            </a:pPr>
            <a:r>
              <a:rPr lang="nl-BE" altLang="fr-FR" sz="2400" dirty="0" err="1">
                <a:ea typeface="MS PGothic" pitchFamily="34" charset="-128"/>
              </a:rPr>
              <a:t>Décision</a:t>
            </a:r>
            <a:r>
              <a:rPr lang="nl-BE" altLang="fr-FR" sz="2400" dirty="0">
                <a:ea typeface="MS PGothic" pitchFamily="34" charset="-128"/>
              </a:rPr>
              <a:t> : </a:t>
            </a:r>
            <a:r>
              <a:rPr lang="nl-BE" altLang="fr-FR" sz="2400" dirty="0" err="1">
                <a:ea typeface="MS PGothic" pitchFamily="34" charset="-128"/>
              </a:rPr>
              <a:t>Fondation</a:t>
            </a:r>
            <a:r>
              <a:rPr lang="nl-BE" altLang="fr-FR" sz="2400" dirty="0">
                <a:ea typeface="MS PGothic" pitchFamily="34" charset="-128"/>
              </a:rPr>
              <a:t> Rotary</a:t>
            </a:r>
          </a:p>
          <a:p>
            <a:pPr eaLnBrk="1" hangingPunct="1">
              <a:buFont typeface="Arial" pitchFamily="34" charset="0"/>
              <a:buNone/>
              <a:defRPr/>
            </a:pPr>
            <a:endParaRPr lang="nl-BE" altLang="fr-FR" sz="2800" dirty="0">
              <a:ea typeface="MS PGothic" pitchFamily="34" charset="-128"/>
            </a:endParaRPr>
          </a:p>
        </p:txBody>
      </p:sp>
      <p:sp>
        <p:nvSpPr>
          <p:cNvPr id="2" name="Flèche gauche 1"/>
          <p:cNvSpPr/>
          <p:nvPr/>
        </p:nvSpPr>
        <p:spPr>
          <a:xfrm>
            <a:off x="5575300" y="3943350"/>
            <a:ext cx="1506538" cy="4191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pic>
        <p:nvPicPr>
          <p:cNvPr id="13318" name="Picture 6" descr="C:\Users\Jean-Pierre\Documents\8.Secrétariat exécutif\Message des clubs\Logo_Brand\Centennial-logo-for-Rorg-F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7725" y="3109913"/>
            <a:ext cx="13716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8411388"/>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26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267">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267">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267">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267">
                                            <p:txEl>
                                              <p:pRg st="10" end="1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title"/>
          </p:nvPr>
        </p:nvSpPr>
        <p:spPr>
          <a:xfrm>
            <a:off x="628650" y="174625"/>
            <a:ext cx="7886700" cy="790575"/>
          </a:xfrm>
        </p:spPr>
        <p:txBody>
          <a:bodyPr/>
          <a:lstStyle/>
          <a:p>
            <a:pPr eaLnBrk="1" hangingPunct="1"/>
            <a:r>
              <a:rPr lang="fr-BE" altLang="fr-FR" sz="4000" dirty="0"/>
              <a:t>http://d1630.org/fr/TRF/scholarship</a:t>
            </a:r>
          </a:p>
        </p:txBody>
      </p:sp>
      <p:pic>
        <p:nvPicPr>
          <p:cNvPr id="153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13" y="2165350"/>
            <a:ext cx="9031287" cy="343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22476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5365"/>
                                        </p:tgtEl>
                                        <p:attrNameLst>
                                          <p:attrName>style.visibility</p:attrName>
                                        </p:attrNameLst>
                                      </p:cBhvr>
                                      <p:to>
                                        <p:strVal val="visible"/>
                                      </p:to>
                                    </p:set>
                                    <p:anim calcmode="lin" valueType="num">
                                      <p:cBhvr additive="base">
                                        <p:cTn id="7" dur="500" fill="hold"/>
                                        <p:tgtEl>
                                          <p:spTgt spid="15365"/>
                                        </p:tgtEl>
                                        <p:attrNameLst>
                                          <p:attrName>ppt_x</p:attrName>
                                        </p:attrNameLst>
                                      </p:cBhvr>
                                      <p:tavLst>
                                        <p:tav tm="0">
                                          <p:val>
                                            <p:strVal val="1+#ppt_w/2"/>
                                          </p:val>
                                        </p:tav>
                                        <p:tav tm="100000">
                                          <p:val>
                                            <p:strVal val="#ppt_x"/>
                                          </p:val>
                                        </p:tav>
                                      </p:tavLst>
                                    </p:anim>
                                    <p:anim calcmode="lin" valueType="num">
                                      <p:cBhvr additive="base">
                                        <p:cTn id="8" dur="500" fill="hold"/>
                                        <p:tgtEl>
                                          <p:spTgt spid="153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p:cNvSpPr>
            <a:spLocks noGrp="1"/>
          </p:cNvSpPr>
          <p:nvPr>
            <p:ph type="title"/>
          </p:nvPr>
        </p:nvSpPr>
        <p:spPr>
          <a:xfrm>
            <a:off x="628650" y="174625"/>
            <a:ext cx="7886700" cy="790575"/>
          </a:xfrm>
        </p:spPr>
        <p:txBody>
          <a:bodyPr/>
          <a:lstStyle/>
          <a:p>
            <a:pPr eaLnBrk="1" hangingPunct="1"/>
            <a:r>
              <a:rPr lang="fr-BE" altLang="fr-FR"/>
              <a:t>En résumé - Trois Etapes</a:t>
            </a:r>
          </a:p>
        </p:txBody>
      </p:sp>
      <p:sp>
        <p:nvSpPr>
          <p:cNvPr id="13315" name="Espace réservé du contenu 2"/>
          <p:cNvSpPr>
            <a:spLocks noGrp="1"/>
          </p:cNvSpPr>
          <p:nvPr>
            <p:ph idx="1"/>
          </p:nvPr>
        </p:nvSpPr>
        <p:spPr>
          <a:xfrm>
            <a:off x="628650" y="1268413"/>
            <a:ext cx="7886700" cy="4908550"/>
          </a:xfrm>
        </p:spPr>
        <p:txBody>
          <a:bodyPr/>
          <a:lstStyle/>
          <a:p>
            <a:pPr marL="514350" indent="-514350" eaLnBrk="1" hangingPunct="1">
              <a:buFont typeface="Calibri" panose="020F0502020204030204" pitchFamily="34" charset="0"/>
              <a:buAutoNum type="arabicPeriod"/>
            </a:pPr>
            <a:r>
              <a:rPr lang="fr-BE" altLang="fr-FR"/>
              <a:t>Le club parrain recrute les candidats et fait la première sélection.</a:t>
            </a:r>
          </a:p>
          <a:p>
            <a:pPr marL="514350" indent="-514350" eaLnBrk="1" hangingPunct="1">
              <a:buFont typeface="Calibri" panose="020F0502020204030204" pitchFamily="34" charset="0"/>
              <a:buAutoNum type="arabicPeriod"/>
            </a:pPr>
            <a:r>
              <a:rPr lang="fr-BE" altLang="fr-FR"/>
              <a:t>Le club parrain établit avec les candidats retenus les dossiers de demande de bourses.</a:t>
            </a:r>
          </a:p>
          <a:p>
            <a:pPr marL="514350" indent="-514350" eaLnBrk="1" hangingPunct="1">
              <a:buFont typeface="Calibri" panose="020F0502020204030204" pitchFamily="34" charset="0"/>
              <a:buAutoNum type="arabicPeriod"/>
            </a:pPr>
            <a:r>
              <a:rPr lang="fr-BE" altLang="fr-FR"/>
              <a:t>Les candidats participent à une audition devant le jury.</a:t>
            </a:r>
          </a:p>
        </p:txBody>
      </p:sp>
    </p:spTree>
    <p:extLst>
      <p:ext uri="{BB962C8B-B14F-4D97-AF65-F5344CB8AC3E}">
        <p14:creationId xmlns:p14="http://schemas.microsoft.com/office/powerpoint/2010/main" val="22018821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a:xfrm>
            <a:off x="628650" y="174625"/>
            <a:ext cx="7886700" cy="790575"/>
          </a:xfrm>
        </p:spPr>
        <p:txBody>
          <a:bodyPr/>
          <a:lstStyle/>
          <a:p>
            <a:pPr eaLnBrk="1" hangingPunct="1"/>
            <a:r>
              <a:rPr lang="fr-BE" altLang="fr-FR"/>
              <a:t>Etape 1. Choix du candidat …</a:t>
            </a:r>
          </a:p>
        </p:txBody>
      </p:sp>
      <p:sp>
        <p:nvSpPr>
          <p:cNvPr id="14339" name="Espace réservé du contenu 2"/>
          <p:cNvSpPr>
            <a:spLocks noGrp="1"/>
          </p:cNvSpPr>
          <p:nvPr>
            <p:ph idx="1"/>
          </p:nvPr>
        </p:nvSpPr>
        <p:spPr>
          <a:xfrm>
            <a:off x="431800" y="1282700"/>
            <a:ext cx="8415338" cy="4525963"/>
          </a:xfrm>
        </p:spPr>
        <p:txBody>
          <a:bodyPr>
            <a:normAutofit lnSpcReduction="10000"/>
          </a:bodyPr>
          <a:lstStyle/>
          <a:p>
            <a:pPr marL="0" indent="0" eaLnBrk="1" hangingPunct="1">
              <a:spcBef>
                <a:spcPct val="0"/>
              </a:spcBef>
              <a:buFontTx/>
              <a:buNone/>
              <a:defRPr/>
            </a:pPr>
            <a:r>
              <a:rPr lang="fr-BE" altLang="fr-FR" dirty="0"/>
              <a:t>Bourses de district</a:t>
            </a:r>
          </a:p>
          <a:p>
            <a:pPr marL="0" indent="0" eaLnBrk="1" hangingPunct="1">
              <a:spcBef>
                <a:spcPct val="0"/>
              </a:spcBef>
              <a:buFontTx/>
              <a:buNone/>
              <a:defRPr/>
            </a:pPr>
            <a:endParaRPr lang="fr-BE" altLang="fr-FR" sz="2800" dirty="0"/>
          </a:p>
          <a:p>
            <a:pPr marL="609600" indent="-609600" eaLnBrk="1" hangingPunct="1">
              <a:spcBef>
                <a:spcPct val="0"/>
              </a:spcBef>
              <a:buFont typeface="Calibri" pitchFamily="34" charset="0"/>
              <a:buAutoNum type="arabicPeriod"/>
              <a:defRPr/>
            </a:pPr>
            <a:r>
              <a:rPr lang="fr-BE" altLang="fr-FR" sz="2400" dirty="0"/>
              <a:t>Le Rotary ne se substitue pas à l’Etat.</a:t>
            </a:r>
          </a:p>
          <a:p>
            <a:pPr marL="933450" lvl="1" indent="-533400" eaLnBrk="1" hangingPunct="1">
              <a:spcBef>
                <a:spcPct val="0"/>
              </a:spcBef>
              <a:defRPr/>
            </a:pPr>
            <a:r>
              <a:rPr lang="fr-BE" altLang="fr-FR" sz="2000" dirty="0"/>
              <a:t>Le candidat doit avoir en juin 2017 un diplôme de 2</a:t>
            </a:r>
            <a:r>
              <a:rPr lang="fr-BE" altLang="fr-FR" sz="2000" baseline="30000" dirty="0"/>
              <a:t>ème</a:t>
            </a:r>
            <a:r>
              <a:rPr lang="fr-BE" altLang="fr-FR" sz="2000" dirty="0"/>
              <a:t> cycle de l’enseignement supérieur.</a:t>
            </a:r>
          </a:p>
          <a:p>
            <a:pPr marL="609600" indent="-609600" eaLnBrk="1" hangingPunct="1">
              <a:spcBef>
                <a:spcPct val="0"/>
              </a:spcBef>
              <a:buFont typeface="Calibri" pitchFamily="34" charset="0"/>
              <a:buAutoNum type="arabicPeriod"/>
              <a:defRPr/>
            </a:pPr>
            <a:r>
              <a:rPr lang="fr-BE" altLang="fr-FR" sz="2400" dirty="0"/>
              <a:t>Le Rotary est un initiateur. Le candidat</a:t>
            </a:r>
          </a:p>
          <a:p>
            <a:pPr marL="933450" lvl="1" indent="-533400" eaLnBrk="1" hangingPunct="1">
              <a:spcBef>
                <a:spcPct val="0"/>
              </a:spcBef>
              <a:defRPr/>
            </a:pPr>
            <a:r>
              <a:rPr lang="fr-FR" altLang="fr-FR" sz="2000" dirty="0"/>
              <a:t>ne peut pas demander le financement d'une continuation d'un programme déjà entamé à l’étranger;</a:t>
            </a:r>
          </a:p>
          <a:p>
            <a:pPr marL="933450" lvl="1" indent="-533400" eaLnBrk="1" hangingPunct="1">
              <a:spcBef>
                <a:spcPct val="0"/>
              </a:spcBef>
              <a:defRPr/>
            </a:pPr>
            <a:r>
              <a:rPr lang="fr-FR" altLang="fr-FR" sz="2000" dirty="0"/>
              <a:t>ne peut pas avoir déjà suivi des études dans l’institution choisie;</a:t>
            </a:r>
          </a:p>
          <a:p>
            <a:pPr marL="933450" lvl="1" indent="-533400" eaLnBrk="1" hangingPunct="1">
              <a:spcBef>
                <a:spcPct val="0"/>
              </a:spcBef>
              <a:defRPr/>
            </a:pPr>
            <a:r>
              <a:rPr lang="fr-FR" altLang="fr-FR" sz="2000" dirty="0"/>
              <a:t>n’a jamais bénéficié au préalable d’une bourse du Rotary.</a:t>
            </a:r>
          </a:p>
          <a:p>
            <a:pPr marL="609600" indent="-609600" eaLnBrk="1" hangingPunct="1">
              <a:spcBef>
                <a:spcPct val="0"/>
              </a:spcBef>
              <a:buFont typeface="Arial" pitchFamily="34" charset="0"/>
              <a:buAutoNum type="arabicPeriod"/>
              <a:defRPr/>
            </a:pPr>
            <a:r>
              <a:rPr lang="fr-FR" altLang="fr-FR" sz="2400" dirty="0"/>
              <a:t>Le candidat s’engage à partir et est accepté par l’Institution d’accueil. </a:t>
            </a:r>
          </a:p>
          <a:p>
            <a:pPr marL="609600" indent="-609600" eaLnBrk="1" hangingPunct="1">
              <a:spcBef>
                <a:spcPct val="0"/>
              </a:spcBef>
              <a:buFont typeface="Arial" pitchFamily="34" charset="0"/>
              <a:buAutoNum type="arabicPeriod"/>
              <a:defRPr/>
            </a:pPr>
            <a:r>
              <a:rPr lang="fr-FR" altLang="fr-FR" sz="2400" dirty="0"/>
              <a:t>Le candidat doit être prêt et apte à jouer le rôle d’ambassadeur de bonne volonté.</a:t>
            </a:r>
            <a:endParaRPr lang="fr-BE" altLang="fr-FR" sz="2400" dirty="0"/>
          </a:p>
        </p:txBody>
      </p:sp>
    </p:spTree>
    <p:extLst>
      <p:ext uri="{BB962C8B-B14F-4D97-AF65-F5344CB8AC3E}">
        <p14:creationId xmlns:p14="http://schemas.microsoft.com/office/powerpoint/2010/main" val="18849837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33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33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339">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39">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33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2"/>
          <p:cNvSpPr>
            <a:spLocks noGrp="1"/>
          </p:cNvSpPr>
          <p:nvPr>
            <p:ph type="title"/>
          </p:nvPr>
        </p:nvSpPr>
        <p:spPr>
          <a:xfrm>
            <a:off x="628650" y="174625"/>
            <a:ext cx="7886700" cy="790575"/>
          </a:xfrm>
        </p:spPr>
        <p:txBody>
          <a:bodyPr/>
          <a:lstStyle/>
          <a:p>
            <a:r>
              <a:rPr lang="fr-BE" altLang="fr-FR"/>
              <a:t>… suite et fin.</a:t>
            </a:r>
          </a:p>
        </p:txBody>
      </p:sp>
      <p:sp>
        <p:nvSpPr>
          <p:cNvPr id="21506" name="Content Placeholder 2"/>
          <p:cNvSpPr>
            <a:spLocks noGrp="1"/>
          </p:cNvSpPr>
          <p:nvPr>
            <p:ph idx="1"/>
          </p:nvPr>
        </p:nvSpPr>
        <p:spPr>
          <a:xfrm>
            <a:off x="493713" y="1330325"/>
            <a:ext cx="8156575" cy="4908550"/>
          </a:xfrm>
        </p:spPr>
        <p:txBody>
          <a:bodyPr lIns="0" tIns="0" rIns="0" bIns="0">
            <a:normAutofit lnSpcReduction="10000"/>
          </a:bodyPr>
          <a:lstStyle/>
          <a:p>
            <a:pPr marL="0" indent="0" eaLnBrk="1" hangingPunct="1">
              <a:buFontTx/>
              <a:buNone/>
              <a:defRPr/>
            </a:pPr>
            <a:r>
              <a:rPr lang="nl-BE" altLang="fr-FR" dirty="0" err="1">
                <a:ea typeface="MS PGothic" pitchFamily="34" charset="-128"/>
              </a:rPr>
              <a:t>Bourses</a:t>
            </a:r>
            <a:r>
              <a:rPr lang="nl-BE" altLang="fr-FR" dirty="0">
                <a:ea typeface="MS PGothic" pitchFamily="34" charset="-128"/>
              </a:rPr>
              <a:t> de la </a:t>
            </a:r>
            <a:r>
              <a:rPr lang="nl-BE" altLang="fr-FR" dirty="0" err="1">
                <a:ea typeface="MS PGothic" pitchFamily="34" charset="-128"/>
              </a:rPr>
              <a:t>Fondation</a:t>
            </a:r>
            <a:r>
              <a:rPr lang="nl-BE" altLang="fr-FR" dirty="0">
                <a:ea typeface="MS PGothic" pitchFamily="34" charset="-128"/>
              </a:rPr>
              <a:t> Rotary</a:t>
            </a:r>
          </a:p>
          <a:p>
            <a:pPr marL="0" indent="0" eaLnBrk="1" hangingPunct="1">
              <a:buFontTx/>
              <a:buNone/>
              <a:defRPr/>
            </a:pPr>
            <a:endParaRPr lang="nl-BE" altLang="fr-FR" sz="1800" dirty="0">
              <a:ea typeface="MS PGothic" pitchFamily="34" charset="-128"/>
            </a:endParaRPr>
          </a:p>
          <a:p>
            <a:pPr marL="609600" indent="-609600" eaLnBrk="1" hangingPunct="1">
              <a:spcBef>
                <a:spcPct val="0"/>
              </a:spcBef>
              <a:buFont typeface="Calibri" pitchFamily="34" charset="0"/>
              <a:buAutoNum type="arabicPeriod"/>
              <a:defRPr/>
            </a:pPr>
            <a:r>
              <a:rPr lang="fr-BE" altLang="fr-FR" sz="2400" dirty="0"/>
              <a:t>Respecter les règles du District.</a:t>
            </a:r>
          </a:p>
          <a:p>
            <a:pPr marL="609600" indent="-609600" eaLnBrk="1" hangingPunct="1">
              <a:spcBef>
                <a:spcPct val="0"/>
              </a:spcBef>
              <a:buFont typeface="Calibri" pitchFamily="34" charset="0"/>
              <a:buAutoNum type="arabicPeriod"/>
              <a:defRPr/>
            </a:pPr>
            <a:r>
              <a:rPr lang="fr-BE" altLang="fr-FR" sz="2400" dirty="0"/>
              <a:t>Etre en adéquation avec l’un des 6 axes stratégiques de la Fondation Rotary.</a:t>
            </a:r>
          </a:p>
          <a:p>
            <a:pPr lvl="1" eaLnBrk="1" hangingPunct="1">
              <a:defRPr/>
            </a:pPr>
            <a:r>
              <a:rPr lang="nl-BE" altLang="fr-FR" sz="2400" dirty="0">
                <a:ea typeface="MS PGothic" pitchFamily="34" charset="-128"/>
              </a:rPr>
              <a:t>Le </a:t>
            </a:r>
            <a:r>
              <a:rPr lang="nl-BE" altLang="fr-FR" sz="2400" dirty="0" err="1">
                <a:ea typeface="MS PGothic" pitchFamily="34" charset="-128"/>
              </a:rPr>
              <a:t>candidat</a:t>
            </a:r>
            <a:r>
              <a:rPr lang="nl-BE" altLang="fr-FR" sz="2400" dirty="0">
                <a:ea typeface="MS PGothic" pitchFamily="34" charset="-128"/>
              </a:rPr>
              <a:t> a </a:t>
            </a:r>
            <a:r>
              <a:rPr lang="nl-BE" altLang="fr-FR" sz="2400" dirty="0" err="1">
                <a:ea typeface="MS PGothic" pitchFamily="34" charset="-128"/>
              </a:rPr>
              <a:t>une</a:t>
            </a:r>
            <a:r>
              <a:rPr lang="nl-BE" altLang="fr-FR" sz="2400" dirty="0">
                <a:ea typeface="MS PGothic" pitchFamily="34" charset="-128"/>
              </a:rPr>
              <a:t> </a:t>
            </a:r>
            <a:r>
              <a:rPr lang="nl-BE" altLang="fr-FR" sz="2400" dirty="0" err="1">
                <a:ea typeface="MS PGothic" pitchFamily="34" charset="-128"/>
              </a:rPr>
              <a:t>expérience</a:t>
            </a:r>
            <a:r>
              <a:rPr lang="nl-BE" altLang="fr-FR" sz="2400" dirty="0">
                <a:ea typeface="MS PGothic" pitchFamily="34" charset="-128"/>
              </a:rPr>
              <a:t> dans </a:t>
            </a:r>
            <a:r>
              <a:rPr lang="nl-BE" altLang="fr-FR" sz="2400" dirty="0" err="1">
                <a:ea typeface="MS PGothic" pitchFamily="34" charset="-128"/>
              </a:rPr>
              <a:t>le</a:t>
            </a:r>
            <a:r>
              <a:rPr lang="nl-BE" altLang="fr-FR" sz="2400" dirty="0">
                <a:ea typeface="MS PGothic" pitchFamily="34" charset="-128"/>
              </a:rPr>
              <a:t> </a:t>
            </a:r>
            <a:r>
              <a:rPr lang="nl-BE" altLang="fr-FR" sz="2400" dirty="0" err="1">
                <a:ea typeface="MS PGothic" pitchFamily="34" charset="-128"/>
              </a:rPr>
              <a:t>domaine</a:t>
            </a:r>
            <a:r>
              <a:rPr lang="nl-BE" altLang="fr-FR" sz="2400" dirty="0">
                <a:ea typeface="MS PGothic" pitchFamily="34" charset="-128"/>
              </a:rPr>
              <a:t>.</a:t>
            </a:r>
          </a:p>
          <a:p>
            <a:pPr lvl="1" eaLnBrk="1" hangingPunct="1">
              <a:defRPr/>
            </a:pPr>
            <a:r>
              <a:rPr lang="nl-BE" altLang="fr-FR" sz="2400" dirty="0">
                <a:ea typeface="MS PGothic" pitchFamily="34" charset="-128"/>
              </a:rPr>
              <a:t>Le </a:t>
            </a:r>
            <a:r>
              <a:rPr lang="nl-BE" altLang="fr-FR" sz="2400" dirty="0" err="1">
                <a:ea typeface="MS PGothic" pitchFamily="34" charset="-128"/>
              </a:rPr>
              <a:t>programme</a:t>
            </a:r>
            <a:r>
              <a:rPr lang="nl-BE" altLang="fr-FR" sz="2400" dirty="0">
                <a:ea typeface="MS PGothic" pitchFamily="34" charset="-128"/>
              </a:rPr>
              <a:t> </a:t>
            </a:r>
            <a:r>
              <a:rPr lang="nl-BE" altLang="fr-FR" sz="2400" dirty="0" err="1">
                <a:ea typeface="MS PGothic" pitchFamily="34" charset="-128"/>
              </a:rPr>
              <a:t>d’étude</a:t>
            </a:r>
            <a:r>
              <a:rPr lang="nl-BE" altLang="fr-FR" sz="2400" dirty="0">
                <a:ea typeface="MS PGothic" pitchFamily="34" charset="-128"/>
              </a:rPr>
              <a:t> </a:t>
            </a:r>
            <a:r>
              <a:rPr lang="nl-BE" altLang="fr-FR" sz="2400" dirty="0" err="1">
                <a:ea typeface="MS PGothic" pitchFamily="34" charset="-128"/>
              </a:rPr>
              <a:t>choisi</a:t>
            </a:r>
            <a:r>
              <a:rPr lang="nl-BE" altLang="fr-FR" sz="2400" dirty="0">
                <a:ea typeface="MS PGothic" pitchFamily="34" charset="-128"/>
              </a:rPr>
              <a:t> va lui </a:t>
            </a:r>
            <a:r>
              <a:rPr lang="nl-BE" altLang="fr-FR" sz="2400" dirty="0" err="1">
                <a:ea typeface="MS PGothic" pitchFamily="34" charset="-128"/>
              </a:rPr>
              <a:t>permettre</a:t>
            </a:r>
            <a:r>
              <a:rPr lang="nl-BE" altLang="fr-FR" sz="2400" dirty="0">
                <a:ea typeface="MS PGothic" pitchFamily="34" charset="-128"/>
              </a:rPr>
              <a:t> de </a:t>
            </a:r>
            <a:r>
              <a:rPr lang="nl-BE" altLang="fr-FR" sz="2400" dirty="0" err="1">
                <a:ea typeface="MS PGothic" pitchFamily="34" charset="-128"/>
              </a:rPr>
              <a:t>progresser</a:t>
            </a:r>
            <a:r>
              <a:rPr lang="nl-BE" altLang="fr-FR" sz="2400" dirty="0">
                <a:ea typeface="MS PGothic" pitchFamily="34" charset="-128"/>
              </a:rPr>
              <a:t> dans </a:t>
            </a:r>
            <a:r>
              <a:rPr lang="nl-BE" altLang="fr-FR" sz="2400" dirty="0" err="1">
                <a:ea typeface="MS PGothic" pitchFamily="34" charset="-128"/>
              </a:rPr>
              <a:t>le</a:t>
            </a:r>
            <a:r>
              <a:rPr lang="nl-BE" altLang="fr-FR" sz="2400" dirty="0">
                <a:ea typeface="MS PGothic" pitchFamily="34" charset="-128"/>
              </a:rPr>
              <a:t> dit </a:t>
            </a:r>
            <a:r>
              <a:rPr lang="nl-BE" altLang="fr-FR" sz="2400" dirty="0" err="1">
                <a:ea typeface="MS PGothic" pitchFamily="34" charset="-128"/>
              </a:rPr>
              <a:t>domaine</a:t>
            </a:r>
            <a:r>
              <a:rPr lang="nl-BE" altLang="fr-FR" sz="2400" dirty="0">
                <a:ea typeface="MS PGothic" pitchFamily="34" charset="-128"/>
              </a:rPr>
              <a:t>.</a:t>
            </a:r>
          </a:p>
          <a:p>
            <a:pPr lvl="1" eaLnBrk="1" hangingPunct="1">
              <a:defRPr/>
            </a:pPr>
            <a:r>
              <a:rPr lang="nl-BE" altLang="fr-FR" sz="2400" dirty="0">
                <a:ea typeface="MS PGothic" pitchFamily="34" charset="-128"/>
              </a:rPr>
              <a:t>Son plan de carrière lui </a:t>
            </a:r>
            <a:r>
              <a:rPr lang="nl-BE" altLang="fr-FR" sz="2400" dirty="0" err="1">
                <a:ea typeface="MS PGothic" pitchFamily="34" charset="-128"/>
              </a:rPr>
              <a:t>permettra</a:t>
            </a:r>
            <a:r>
              <a:rPr lang="nl-BE" altLang="fr-FR" sz="2400" dirty="0">
                <a:ea typeface="MS PGothic" pitchFamily="34" charset="-128"/>
              </a:rPr>
              <a:t> de </a:t>
            </a:r>
            <a:r>
              <a:rPr lang="nl-BE" altLang="fr-FR" sz="2400" dirty="0" err="1">
                <a:ea typeface="MS PGothic" pitchFamily="34" charset="-128"/>
              </a:rPr>
              <a:t>valoriser</a:t>
            </a:r>
            <a:r>
              <a:rPr lang="nl-BE" altLang="fr-FR" sz="2400" dirty="0">
                <a:ea typeface="MS PGothic" pitchFamily="34" charset="-128"/>
              </a:rPr>
              <a:t> les études </a:t>
            </a:r>
            <a:r>
              <a:rPr lang="nl-BE" altLang="fr-FR" sz="2400" dirty="0" err="1">
                <a:ea typeface="MS PGothic" pitchFamily="34" charset="-128"/>
              </a:rPr>
              <a:t>suivies</a:t>
            </a:r>
            <a:r>
              <a:rPr lang="nl-BE" altLang="fr-FR" sz="2400" dirty="0">
                <a:ea typeface="MS PGothic" pitchFamily="34" charset="-128"/>
              </a:rPr>
              <a:t> et </a:t>
            </a:r>
            <a:r>
              <a:rPr lang="nl-BE" altLang="fr-FR" sz="2400" dirty="0" err="1">
                <a:ea typeface="MS PGothic" pitchFamily="34" charset="-128"/>
              </a:rPr>
              <a:t>d’atteindre</a:t>
            </a:r>
            <a:r>
              <a:rPr lang="nl-BE" altLang="fr-FR" sz="2400" dirty="0">
                <a:ea typeface="MS PGothic" pitchFamily="34" charset="-128"/>
              </a:rPr>
              <a:t> </a:t>
            </a:r>
            <a:r>
              <a:rPr lang="nl-BE" altLang="fr-FR" sz="2400" dirty="0" err="1">
                <a:ea typeface="MS PGothic" pitchFamily="34" charset="-128"/>
              </a:rPr>
              <a:t>un</a:t>
            </a:r>
            <a:r>
              <a:rPr lang="nl-BE" altLang="fr-FR" sz="2400" dirty="0">
                <a:ea typeface="MS PGothic" pitchFamily="34" charset="-128"/>
              </a:rPr>
              <a:t> des </a:t>
            </a:r>
            <a:r>
              <a:rPr lang="nl-BE" altLang="fr-FR" sz="2400" dirty="0" err="1">
                <a:ea typeface="MS PGothic" pitchFamily="34" charset="-128"/>
              </a:rPr>
              <a:t>objectifs</a:t>
            </a:r>
            <a:r>
              <a:rPr lang="nl-BE" altLang="fr-FR" sz="2400" dirty="0">
                <a:ea typeface="MS PGothic" pitchFamily="34" charset="-128"/>
              </a:rPr>
              <a:t> de la </a:t>
            </a:r>
            <a:r>
              <a:rPr lang="nl-BE" altLang="fr-FR" sz="2400" dirty="0" err="1">
                <a:ea typeface="MS PGothic" pitchFamily="34" charset="-128"/>
              </a:rPr>
              <a:t>Fondation</a:t>
            </a:r>
            <a:r>
              <a:rPr lang="nl-BE" altLang="fr-FR" sz="2400" dirty="0">
                <a:ea typeface="MS PGothic" pitchFamily="34" charset="-128"/>
              </a:rPr>
              <a:t> Rotary.</a:t>
            </a:r>
            <a:endParaRPr lang="nl-BE" altLang="fr-FR" dirty="0">
              <a:ea typeface="MS PGothic" pitchFamily="34" charset="-128"/>
            </a:endParaRPr>
          </a:p>
          <a:p>
            <a:pPr marL="609600" indent="-609600" eaLnBrk="1" hangingPunct="1">
              <a:spcBef>
                <a:spcPct val="0"/>
              </a:spcBef>
              <a:buFont typeface="Calibri" pitchFamily="34" charset="0"/>
              <a:buAutoNum type="arabicPeriod"/>
              <a:defRPr/>
            </a:pPr>
            <a:r>
              <a:rPr lang="fr-BE" altLang="fr-FR" sz="2400" dirty="0"/>
              <a:t>Tenir </a:t>
            </a:r>
            <a:r>
              <a:rPr lang="nl-BE" altLang="fr-FR" sz="2400" dirty="0" err="1">
                <a:ea typeface="MS PGothic" pitchFamily="34" charset="-128"/>
              </a:rPr>
              <a:t>compte</a:t>
            </a:r>
            <a:r>
              <a:rPr lang="nl-BE" altLang="fr-FR" sz="2400" dirty="0">
                <a:ea typeface="MS PGothic" pitchFamily="34" charset="-128"/>
              </a:rPr>
              <a:t> des </a:t>
            </a:r>
            <a:r>
              <a:rPr lang="nl-BE" altLang="fr-FR" sz="2400" dirty="0" err="1">
                <a:ea typeface="MS PGothic" pitchFamily="34" charset="-128"/>
              </a:rPr>
              <a:t>limitations</a:t>
            </a:r>
            <a:r>
              <a:rPr lang="nl-BE" altLang="fr-FR" sz="2400" dirty="0">
                <a:ea typeface="MS PGothic" pitchFamily="34" charset="-128"/>
              </a:rPr>
              <a:t> </a:t>
            </a:r>
            <a:r>
              <a:rPr lang="nl-BE" altLang="fr-FR" sz="2400" dirty="0" err="1">
                <a:ea typeface="MS PGothic" pitchFamily="34" charset="-128"/>
              </a:rPr>
              <a:t>générales</a:t>
            </a:r>
            <a:r>
              <a:rPr lang="nl-BE" altLang="fr-FR" sz="2400" dirty="0">
                <a:ea typeface="MS PGothic" pitchFamily="34" charset="-128"/>
              </a:rPr>
              <a:t> de la </a:t>
            </a:r>
            <a:r>
              <a:rPr lang="nl-BE" altLang="fr-FR" sz="2400" dirty="0" err="1">
                <a:ea typeface="MS PGothic" pitchFamily="34" charset="-128"/>
              </a:rPr>
              <a:t>Fondation</a:t>
            </a:r>
            <a:r>
              <a:rPr lang="nl-BE" altLang="fr-FR" sz="2400" dirty="0">
                <a:ea typeface="MS PGothic" pitchFamily="34" charset="-128"/>
              </a:rPr>
              <a:t> Rotary (pas de </a:t>
            </a:r>
            <a:r>
              <a:rPr lang="nl-BE" altLang="fr-FR" sz="2400" dirty="0" err="1">
                <a:ea typeface="MS PGothic" pitchFamily="34" charset="-128"/>
              </a:rPr>
              <a:t>parents</a:t>
            </a:r>
            <a:r>
              <a:rPr lang="nl-BE" altLang="fr-FR" sz="2400" dirty="0">
                <a:ea typeface="MS PGothic" pitchFamily="34" charset="-128"/>
              </a:rPr>
              <a:t> </a:t>
            </a:r>
            <a:r>
              <a:rPr lang="nl-BE" altLang="fr-FR" sz="2400" dirty="0" err="1">
                <a:ea typeface="MS PGothic" pitchFamily="34" charset="-128"/>
              </a:rPr>
              <a:t>rotariens</a:t>
            </a:r>
            <a:r>
              <a:rPr lang="nl-BE" altLang="fr-FR" sz="2400" dirty="0">
                <a:ea typeface="MS PGothic" pitchFamily="34" charset="-128"/>
              </a:rPr>
              <a:t>, </a:t>
            </a:r>
            <a:r>
              <a:rPr lang="nl-BE" altLang="fr-FR" sz="2400" dirty="0" err="1">
                <a:ea typeface="MS PGothic" pitchFamily="34" charset="-128"/>
              </a:rPr>
              <a:t>exclusion</a:t>
            </a:r>
            <a:r>
              <a:rPr lang="nl-BE" altLang="fr-FR" sz="2400" dirty="0">
                <a:ea typeface="MS PGothic" pitchFamily="34" charset="-128"/>
              </a:rPr>
              <a:t> de </a:t>
            </a:r>
            <a:r>
              <a:rPr lang="nl-BE" altLang="fr-FR" sz="2400" dirty="0" err="1">
                <a:ea typeface="MS PGothic" pitchFamily="34" charset="-128"/>
              </a:rPr>
              <a:t>certains</a:t>
            </a:r>
            <a:r>
              <a:rPr lang="nl-BE" altLang="fr-FR" sz="2400" dirty="0">
                <a:ea typeface="MS PGothic" pitchFamily="34" charset="-128"/>
              </a:rPr>
              <a:t> </a:t>
            </a:r>
            <a:r>
              <a:rPr lang="nl-BE" altLang="fr-FR" sz="2400" dirty="0" err="1">
                <a:ea typeface="MS PGothic" pitchFamily="34" charset="-128"/>
              </a:rPr>
              <a:t>pays</a:t>
            </a:r>
            <a:r>
              <a:rPr lang="nl-BE" altLang="fr-FR" sz="2400" dirty="0">
                <a:ea typeface="MS PGothic" pitchFamily="34" charset="-128"/>
              </a:rPr>
              <a:t>, budget minimum).</a:t>
            </a:r>
          </a:p>
          <a:p>
            <a:pPr marL="609600" indent="-609600" eaLnBrk="1" hangingPunct="1">
              <a:spcBef>
                <a:spcPct val="0"/>
              </a:spcBef>
              <a:buFont typeface="Calibri" pitchFamily="34" charset="0"/>
              <a:buAutoNum type="arabicPeriod"/>
              <a:defRPr/>
            </a:pPr>
            <a:endParaRPr lang="fr-BE" altLang="fr-FR" sz="2400" dirty="0"/>
          </a:p>
          <a:p>
            <a:pPr marL="609600" indent="-609600" eaLnBrk="1" hangingPunct="1">
              <a:spcBef>
                <a:spcPct val="0"/>
              </a:spcBef>
              <a:buFont typeface="Calibri" pitchFamily="34" charset="0"/>
              <a:buAutoNum type="arabicPeriod"/>
              <a:defRPr/>
            </a:pPr>
            <a:endParaRPr lang="fr-BE" altLang="fr-FR" sz="2400" dirty="0"/>
          </a:p>
        </p:txBody>
      </p:sp>
    </p:spTree>
    <p:extLst>
      <p:ext uri="{BB962C8B-B14F-4D97-AF65-F5344CB8AC3E}">
        <p14:creationId xmlns:p14="http://schemas.microsoft.com/office/powerpoint/2010/main" val="1213669058"/>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50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50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506">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50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a:xfrm>
            <a:off x="628650" y="174625"/>
            <a:ext cx="8404225" cy="790575"/>
          </a:xfrm>
        </p:spPr>
        <p:txBody>
          <a:bodyPr/>
          <a:lstStyle/>
          <a:p>
            <a:pPr eaLnBrk="1" hangingPunct="1"/>
            <a:r>
              <a:rPr lang="nl-BE" altLang="fr-FR"/>
              <a:t>Etape 2. Etablissement du dossier…</a:t>
            </a:r>
            <a:endParaRPr lang="en-US" altLang="nl-BE"/>
          </a:p>
        </p:txBody>
      </p:sp>
      <p:sp>
        <p:nvSpPr>
          <p:cNvPr id="21506" name="Content Placeholder 2"/>
          <p:cNvSpPr>
            <a:spLocks noGrp="1"/>
          </p:cNvSpPr>
          <p:nvPr>
            <p:ph idx="1"/>
          </p:nvPr>
        </p:nvSpPr>
        <p:spPr>
          <a:xfrm>
            <a:off x="628650" y="1268413"/>
            <a:ext cx="7886700" cy="4908550"/>
          </a:xfrm>
        </p:spPr>
        <p:txBody>
          <a:bodyPr lIns="0" tIns="0" rIns="0" bIns="0"/>
          <a:lstStyle/>
          <a:p>
            <a:pPr eaLnBrk="1" hangingPunct="1"/>
            <a:r>
              <a:rPr lang="nl-BE" altLang="fr-FR" dirty="0" err="1">
                <a:ea typeface="MS PGothic" panose="020B0600070205080204" pitchFamily="34" charset="-128"/>
              </a:rPr>
              <a:t>Un</a:t>
            </a:r>
            <a:r>
              <a:rPr lang="nl-BE" altLang="fr-FR" dirty="0">
                <a:ea typeface="MS PGothic" panose="020B0600070205080204" pitchFamily="34" charset="-128"/>
              </a:rPr>
              <a:t> </a:t>
            </a:r>
            <a:r>
              <a:rPr lang="nl-BE" altLang="fr-FR" dirty="0" err="1">
                <a:ea typeface="MS PGothic" panose="020B0600070205080204" pitchFamily="34" charset="-128"/>
              </a:rPr>
              <a:t>seul</a:t>
            </a:r>
            <a:r>
              <a:rPr lang="nl-BE" altLang="fr-FR" dirty="0">
                <a:ea typeface="MS PGothic" panose="020B0600070205080204" pitchFamily="34" charset="-128"/>
              </a:rPr>
              <a:t> dossier</a:t>
            </a:r>
          </a:p>
          <a:p>
            <a:pPr lvl="1" eaLnBrk="1" hangingPunct="1"/>
            <a:r>
              <a:rPr lang="nl-BE" altLang="fr-FR" dirty="0" err="1">
                <a:ea typeface="MS PGothic" panose="020B0600070205080204" pitchFamily="34" charset="-128"/>
              </a:rPr>
              <a:t>Volet</a:t>
            </a:r>
            <a:r>
              <a:rPr lang="nl-BE" altLang="fr-FR" dirty="0">
                <a:ea typeface="MS PGothic" panose="020B0600070205080204" pitchFamily="34" charset="-128"/>
              </a:rPr>
              <a:t> 1 : CV </a:t>
            </a:r>
          </a:p>
          <a:p>
            <a:pPr lvl="1" eaLnBrk="1" hangingPunct="1">
              <a:buFont typeface="Arial" panose="020B0604020202020204" pitchFamily="34" charset="0"/>
              <a:buNone/>
            </a:pPr>
            <a:endParaRPr lang="nl-BE" altLang="fr-FR" dirty="0">
              <a:ea typeface="MS PGothic" panose="020B0600070205080204" pitchFamily="34" charset="-128"/>
            </a:endParaRPr>
          </a:p>
          <a:p>
            <a:pPr lvl="1" eaLnBrk="1" hangingPunct="1"/>
            <a:r>
              <a:rPr lang="fr-FR" altLang="fr-FR" dirty="0">
                <a:ea typeface="MS PGothic" panose="020B0600070205080204" pitchFamily="34" charset="-128"/>
              </a:rPr>
              <a:t>V</a:t>
            </a:r>
            <a:r>
              <a:rPr lang="nl-BE" altLang="fr-FR" dirty="0" err="1">
                <a:ea typeface="MS PGothic" panose="020B0600070205080204" pitchFamily="34" charset="-128"/>
              </a:rPr>
              <a:t>olet</a:t>
            </a:r>
            <a:r>
              <a:rPr lang="nl-BE" altLang="fr-FR" dirty="0">
                <a:ea typeface="MS PGothic" panose="020B0600070205080204" pitchFamily="34" charset="-128"/>
              </a:rPr>
              <a:t> 2  : </a:t>
            </a:r>
            <a:r>
              <a:rPr lang="nl-BE" altLang="fr-FR" dirty="0" err="1">
                <a:ea typeface="MS PGothic" panose="020B0600070205080204" pitchFamily="34" charset="-128"/>
              </a:rPr>
              <a:t>Description</a:t>
            </a:r>
            <a:r>
              <a:rPr lang="nl-BE" altLang="fr-FR" dirty="0">
                <a:ea typeface="MS PGothic" panose="020B0600070205080204" pitchFamily="34" charset="-128"/>
              </a:rPr>
              <a:t> du </a:t>
            </a:r>
            <a:r>
              <a:rPr lang="nl-BE" altLang="fr-FR" dirty="0" err="1">
                <a:ea typeface="MS PGothic" panose="020B0600070205080204" pitchFamily="34" charset="-128"/>
              </a:rPr>
              <a:t>projet</a:t>
            </a:r>
            <a:r>
              <a:rPr lang="nl-BE" altLang="fr-FR" dirty="0">
                <a:ea typeface="MS PGothic" panose="020B0600070205080204" pitchFamily="34" charset="-128"/>
              </a:rPr>
              <a:t> et </a:t>
            </a:r>
            <a:r>
              <a:rPr lang="nl-BE" altLang="fr-FR" dirty="0" err="1">
                <a:ea typeface="MS PGothic" panose="020B0600070205080204" pitchFamily="34" charset="-128"/>
              </a:rPr>
              <a:t>demande</a:t>
            </a:r>
            <a:r>
              <a:rPr lang="nl-BE" altLang="fr-FR" dirty="0">
                <a:ea typeface="MS PGothic" panose="020B0600070205080204" pitchFamily="34" charset="-128"/>
              </a:rPr>
              <a:t> de </a:t>
            </a:r>
            <a:r>
              <a:rPr lang="nl-BE" altLang="fr-FR" dirty="0" err="1">
                <a:ea typeface="MS PGothic" panose="020B0600070205080204" pitchFamily="34" charset="-128"/>
              </a:rPr>
              <a:t>Bourse</a:t>
            </a:r>
            <a:endParaRPr lang="nl-BE" altLang="fr-FR" dirty="0">
              <a:ea typeface="MS PGothic" panose="020B0600070205080204" pitchFamily="34" charset="-128"/>
            </a:endParaRPr>
          </a:p>
          <a:p>
            <a:pPr lvl="3" eaLnBrk="1" hangingPunct="1">
              <a:buFont typeface="Arial" panose="020B0604020202020204" pitchFamily="34" charset="0"/>
              <a:buChar char="−"/>
            </a:pPr>
            <a:r>
              <a:rPr lang="nl-BE" altLang="fr-FR" sz="2400" dirty="0" err="1">
                <a:ea typeface="MS PGothic" panose="020B0600070205080204" pitchFamily="34" charset="-128"/>
              </a:rPr>
              <a:t>Demande</a:t>
            </a:r>
            <a:r>
              <a:rPr lang="nl-BE" altLang="fr-FR" sz="2400" dirty="0">
                <a:ea typeface="MS PGothic" panose="020B0600070205080204" pitchFamily="34" charset="-128"/>
              </a:rPr>
              <a:t> de </a:t>
            </a:r>
            <a:r>
              <a:rPr lang="nl-BE" altLang="fr-FR" sz="2400" dirty="0" err="1">
                <a:ea typeface="MS PGothic" panose="020B0600070205080204" pitchFamily="34" charset="-128"/>
              </a:rPr>
              <a:t>Bourse</a:t>
            </a:r>
            <a:r>
              <a:rPr lang="nl-BE" altLang="fr-FR" sz="2400" dirty="0">
                <a:ea typeface="MS PGothic" panose="020B0600070205080204" pitchFamily="34" charset="-128"/>
              </a:rPr>
              <a:t> de District</a:t>
            </a:r>
          </a:p>
          <a:p>
            <a:pPr lvl="3" eaLnBrk="1" hangingPunct="1">
              <a:buFont typeface="Arial" panose="020B0604020202020204" pitchFamily="34" charset="0"/>
              <a:buChar char="−"/>
            </a:pPr>
            <a:r>
              <a:rPr lang="nl-BE" altLang="fr-FR" sz="2400" dirty="0" err="1">
                <a:ea typeface="MS PGothic" panose="020B0600070205080204" pitchFamily="34" charset="-128"/>
              </a:rPr>
              <a:t>Eventuellement</a:t>
            </a:r>
            <a:r>
              <a:rPr lang="nl-BE" altLang="fr-FR" sz="2400" dirty="0">
                <a:ea typeface="MS PGothic" panose="020B0600070205080204" pitchFamily="34" charset="-128"/>
              </a:rPr>
              <a:t> </a:t>
            </a:r>
            <a:r>
              <a:rPr lang="nl-BE" altLang="fr-FR" sz="2400" dirty="0" err="1">
                <a:ea typeface="MS PGothic" panose="020B0600070205080204" pitchFamily="34" charset="-128"/>
              </a:rPr>
              <a:t>demande</a:t>
            </a:r>
            <a:r>
              <a:rPr lang="nl-BE" altLang="fr-FR" sz="2400" dirty="0">
                <a:ea typeface="MS PGothic" panose="020B0600070205080204" pitchFamily="34" charset="-128"/>
              </a:rPr>
              <a:t> </a:t>
            </a:r>
            <a:r>
              <a:rPr lang="nl-BE" altLang="fr-FR" sz="2400" dirty="0" err="1">
                <a:ea typeface="MS PGothic" panose="020B0600070205080204" pitchFamily="34" charset="-128"/>
              </a:rPr>
              <a:t>additionnelle</a:t>
            </a:r>
            <a:r>
              <a:rPr lang="nl-BE" altLang="fr-FR" sz="2400" dirty="0">
                <a:ea typeface="MS PGothic" panose="020B0600070205080204" pitchFamily="34" charset="-128"/>
              </a:rPr>
              <a:t> de </a:t>
            </a:r>
            <a:r>
              <a:rPr lang="nl-BE" altLang="fr-FR" sz="2400" dirty="0" err="1">
                <a:ea typeface="MS PGothic" panose="020B0600070205080204" pitchFamily="34" charset="-128"/>
              </a:rPr>
              <a:t>Bourse</a:t>
            </a:r>
            <a:r>
              <a:rPr lang="nl-BE" altLang="fr-FR" sz="2400" dirty="0">
                <a:ea typeface="MS PGothic" panose="020B0600070205080204" pitchFamily="34" charset="-128"/>
              </a:rPr>
              <a:t> de la </a:t>
            </a:r>
            <a:r>
              <a:rPr lang="nl-BE" altLang="fr-FR" sz="2400" dirty="0" err="1">
                <a:ea typeface="MS PGothic" panose="020B0600070205080204" pitchFamily="34" charset="-128"/>
              </a:rPr>
              <a:t>Fondation</a:t>
            </a:r>
            <a:r>
              <a:rPr lang="nl-BE" altLang="fr-FR" sz="2400" dirty="0">
                <a:ea typeface="MS PGothic" panose="020B0600070205080204" pitchFamily="34" charset="-128"/>
              </a:rPr>
              <a:t> Rotary.</a:t>
            </a:r>
          </a:p>
          <a:p>
            <a:pPr lvl="3" eaLnBrk="1" hangingPunct="1">
              <a:buFont typeface="Arial" panose="020B0604020202020204" pitchFamily="34" charset="0"/>
              <a:buNone/>
            </a:pPr>
            <a:endParaRPr lang="nl-BE" altLang="fr-FR" sz="2400" dirty="0">
              <a:ea typeface="MS PGothic" panose="020B0600070205080204" pitchFamily="34" charset="-128"/>
            </a:endParaRPr>
          </a:p>
          <a:p>
            <a:pPr lvl="1" eaLnBrk="1" hangingPunct="1"/>
            <a:r>
              <a:rPr lang="nl-BE" altLang="fr-FR" dirty="0" err="1">
                <a:ea typeface="MS PGothic" panose="020B0600070205080204" pitchFamily="34" charset="-128"/>
              </a:rPr>
              <a:t>Volet</a:t>
            </a:r>
            <a:r>
              <a:rPr lang="nl-BE" altLang="fr-FR" dirty="0">
                <a:ea typeface="MS PGothic" panose="020B0600070205080204" pitchFamily="34" charset="-128"/>
              </a:rPr>
              <a:t> 3 : Avis </a:t>
            </a:r>
            <a:r>
              <a:rPr lang="nl-BE" altLang="fr-FR" dirty="0" err="1">
                <a:ea typeface="MS PGothic" panose="020B0600070205080204" pitchFamily="34" charset="-128"/>
              </a:rPr>
              <a:t>motivé</a:t>
            </a:r>
            <a:r>
              <a:rPr lang="nl-BE" altLang="fr-FR" dirty="0">
                <a:ea typeface="MS PGothic" panose="020B0600070205080204" pitchFamily="34" charset="-128"/>
              </a:rPr>
              <a:t> du club.</a:t>
            </a:r>
          </a:p>
        </p:txBody>
      </p:sp>
    </p:spTree>
    <p:extLst>
      <p:ext uri="{BB962C8B-B14F-4D97-AF65-F5344CB8AC3E}">
        <p14:creationId xmlns:p14="http://schemas.microsoft.com/office/powerpoint/2010/main" val="2617577946"/>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50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506">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50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bldLvl="2"/>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a:xfrm>
            <a:off x="628650" y="174625"/>
            <a:ext cx="7886700" cy="790575"/>
          </a:xfrm>
        </p:spPr>
        <p:txBody>
          <a:bodyPr/>
          <a:lstStyle/>
          <a:p>
            <a:pPr eaLnBrk="1" hangingPunct="1"/>
            <a:r>
              <a:rPr lang="fr-BE" altLang="fr-FR" dirty="0"/>
              <a:t>… et remise de celui-ci.</a:t>
            </a:r>
          </a:p>
        </p:txBody>
      </p:sp>
      <p:sp>
        <p:nvSpPr>
          <p:cNvPr id="16387" name="Espace réservé du contenu 2"/>
          <p:cNvSpPr>
            <a:spLocks noGrp="1"/>
          </p:cNvSpPr>
          <p:nvPr>
            <p:ph idx="1"/>
          </p:nvPr>
        </p:nvSpPr>
        <p:spPr>
          <a:xfrm>
            <a:off x="628650" y="1268413"/>
            <a:ext cx="7886700" cy="4908550"/>
          </a:xfrm>
        </p:spPr>
        <p:txBody>
          <a:bodyPr/>
          <a:lstStyle/>
          <a:p>
            <a:pPr eaLnBrk="1" hangingPunct="1"/>
            <a:r>
              <a:rPr lang="fr-BE" altLang="fr-FR"/>
              <a:t>Le dossier do</a:t>
            </a:r>
            <a:r>
              <a:rPr lang="fr-FR" altLang="fr-FR"/>
              <a:t>it être </a:t>
            </a:r>
            <a:r>
              <a:rPr lang="fr-BE" altLang="fr-FR"/>
              <a:t>transm</a:t>
            </a:r>
            <a:r>
              <a:rPr lang="fr-FR" altLang="fr-FR"/>
              <a:t>is</a:t>
            </a:r>
            <a:r>
              <a:rPr lang="fr-BE" altLang="fr-FR"/>
              <a:t> à Wilfried Odeurs </a:t>
            </a:r>
            <a:r>
              <a:rPr lang="fr-FR" altLang="fr-FR" u="sng">
                <a:hlinkClick r:id="rId2"/>
              </a:rPr>
              <a:t>w.odeurs@pandora.be</a:t>
            </a:r>
            <a:r>
              <a:rPr lang="fr-FR" altLang="fr-FR"/>
              <a:t> </a:t>
            </a:r>
            <a:r>
              <a:rPr lang="fr-BE" altLang="fr-FR"/>
              <a:t>avant le 28 février 2017</a:t>
            </a:r>
          </a:p>
          <a:p>
            <a:pPr eaLnBrk="1" hangingPunct="1"/>
            <a:r>
              <a:rPr lang="fr-BE" altLang="fr-FR"/>
              <a:t>Pour vous aider</a:t>
            </a:r>
          </a:p>
          <a:p>
            <a:pPr lvl="1" eaLnBrk="1" hangingPunct="1"/>
            <a:r>
              <a:rPr lang="fr-BE" altLang="fr-FR"/>
              <a:t>Willy Zorzi : </a:t>
            </a:r>
            <a:r>
              <a:rPr lang="fr-BE" altLang="fr-FR">
                <a:hlinkClick r:id="rId3"/>
              </a:rPr>
              <a:t>willy.zorzi@ulg.ac.be</a:t>
            </a:r>
            <a:endParaRPr lang="fr-BE" altLang="fr-FR"/>
          </a:p>
          <a:p>
            <a:pPr lvl="1" eaLnBrk="1" hangingPunct="1"/>
            <a:endParaRPr lang="fr-BE" altLang="fr-FR"/>
          </a:p>
        </p:txBody>
      </p:sp>
    </p:spTree>
    <p:extLst>
      <p:ext uri="{BB962C8B-B14F-4D97-AF65-F5344CB8AC3E}">
        <p14:creationId xmlns:p14="http://schemas.microsoft.com/office/powerpoint/2010/main" val="18801404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a:xfrm>
            <a:off x="628650" y="174625"/>
            <a:ext cx="7886700" cy="790575"/>
          </a:xfrm>
        </p:spPr>
        <p:txBody>
          <a:bodyPr/>
          <a:lstStyle/>
          <a:p>
            <a:pPr eaLnBrk="1" hangingPunct="1"/>
            <a:r>
              <a:rPr lang="nl-BE" altLang="fr-FR" dirty="0" err="1"/>
              <a:t>Etape</a:t>
            </a:r>
            <a:r>
              <a:rPr lang="nl-BE" altLang="fr-FR" dirty="0"/>
              <a:t> 3. </a:t>
            </a:r>
            <a:r>
              <a:rPr lang="nl-BE" altLang="fr-FR" dirty="0" err="1"/>
              <a:t>Auditions</a:t>
            </a:r>
            <a:r>
              <a:rPr lang="nl-BE" altLang="fr-FR" dirty="0"/>
              <a:t> des </a:t>
            </a:r>
            <a:r>
              <a:rPr lang="nl-BE" altLang="fr-FR" dirty="0" err="1"/>
              <a:t>candidats</a:t>
            </a:r>
            <a:r>
              <a:rPr lang="nl-BE" altLang="fr-FR" dirty="0"/>
              <a:t>…</a:t>
            </a:r>
            <a:endParaRPr lang="en-US" altLang="nl-BE" dirty="0"/>
          </a:p>
        </p:txBody>
      </p:sp>
      <p:sp>
        <p:nvSpPr>
          <p:cNvPr id="2" name="Content Placeholder 2"/>
          <p:cNvSpPr>
            <a:spLocks noGrp="1"/>
          </p:cNvSpPr>
          <p:nvPr>
            <p:ph idx="1"/>
          </p:nvPr>
        </p:nvSpPr>
        <p:spPr>
          <a:xfrm>
            <a:off x="628650" y="1268413"/>
            <a:ext cx="7886700" cy="4908550"/>
          </a:xfrm>
        </p:spPr>
        <p:txBody>
          <a:bodyPr lIns="0" tIns="0" rIns="0" bIns="0"/>
          <a:lstStyle/>
          <a:p>
            <a:pPr eaLnBrk="1" hangingPunct="1"/>
            <a:r>
              <a:rPr lang="fr-FR" altLang="fr-FR" sz="2800" dirty="0">
                <a:ea typeface="MS PGothic" panose="020B0600070205080204" pitchFamily="34" charset="-128"/>
              </a:rPr>
              <a:t>Les 21 et/ou 22 avril 2017 à </a:t>
            </a:r>
            <a:r>
              <a:rPr lang="fr-FR" altLang="fr-FR" sz="2800" dirty="0" err="1">
                <a:ea typeface="MS PGothic" panose="020B0600070205080204" pitchFamily="34" charset="-128"/>
              </a:rPr>
              <a:t>Bierset</a:t>
            </a:r>
            <a:endParaRPr lang="fr-FR" altLang="fr-FR" sz="2800" dirty="0">
              <a:ea typeface="MS PGothic" panose="020B0600070205080204" pitchFamily="34" charset="-128"/>
            </a:endParaRPr>
          </a:p>
          <a:p>
            <a:pPr eaLnBrk="1" hangingPunct="1"/>
            <a:r>
              <a:rPr lang="fr-FR" altLang="fr-FR" sz="2800" dirty="0">
                <a:ea typeface="MS PGothic" panose="020B0600070205080204" pitchFamily="34" charset="-128"/>
              </a:rPr>
              <a:t>Jury </a:t>
            </a:r>
          </a:p>
          <a:p>
            <a:pPr lvl="1" eaLnBrk="1" hangingPunct="1"/>
            <a:r>
              <a:rPr lang="fr-FR" altLang="fr-FR" sz="2000" dirty="0">
                <a:ea typeface="MS PGothic" panose="020B0600070205080204" pitchFamily="34" charset="-128"/>
              </a:rPr>
              <a:t>Wilfried Odeurs, président et Jean-Pierre </a:t>
            </a:r>
            <a:r>
              <a:rPr lang="fr-FR" altLang="fr-FR" sz="2000" dirty="0" err="1">
                <a:ea typeface="MS PGothic" panose="020B0600070205080204" pitchFamily="34" charset="-128"/>
              </a:rPr>
              <a:t>Coheur</a:t>
            </a:r>
            <a:r>
              <a:rPr lang="fr-FR" altLang="fr-FR" sz="2000" dirty="0">
                <a:ea typeface="MS PGothic" panose="020B0600070205080204" pitchFamily="34" charset="-128"/>
              </a:rPr>
              <a:t>, secrétaire.</a:t>
            </a:r>
          </a:p>
          <a:p>
            <a:pPr lvl="1" eaLnBrk="1" hangingPunct="1"/>
            <a:r>
              <a:rPr lang="fr-FR" altLang="fr-FR" sz="2000" dirty="0">
                <a:ea typeface="MS PGothic" panose="020B0600070205080204" pitchFamily="34" charset="-128"/>
              </a:rPr>
              <a:t>Le DG, le DGE, le DRFC et le trésorier du district.</a:t>
            </a:r>
          </a:p>
          <a:p>
            <a:pPr lvl="1" eaLnBrk="1" hangingPunct="1"/>
            <a:r>
              <a:rPr lang="fr-FR" altLang="fr-FR" sz="2000" dirty="0">
                <a:ea typeface="MS PGothic" panose="020B0600070205080204" pitchFamily="34" charset="-128"/>
              </a:rPr>
              <a:t>Yvan </a:t>
            </a:r>
            <a:r>
              <a:rPr lang="fr-FR" altLang="fr-FR" sz="2000" dirty="0" err="1">
                <a:ea typeface="MS PGothic" panose="020B0600070205080204" pitchFamily="34" charset="-128"/>
              </a:rPr>
              <a:t>Bottu</a:t>
            </a:r>
            <a:r>
              <a:rPr lang="fr-FR" altLang="fr-FR" sz="2000" dirty="0">
                <a:ea typeface="MS PGothic" panose="020B0600070205080204" pitchFamily="34" charset="-128"/>
              </a:rPr>
              <a:t>,  Marc </a:t>
            </a:r>
            <a:r>
              <a:rPr lang="fr-FR" altLang="fr-FR" sz="2000" dirty="0" err="1">
                <a:ea typeface="MS PGothic" panose="020B0600070205080204" pitchFamily="34" charset="-128"/>
              </a:rPr>
              <a:t>Franssen</a:t>
            </a:r>
            <a:r>
              <a:rPr lang="fr-FR" altLang="fr-FR" sz="2000" dirty="0">
                <a:ea typeface="MS PGothic" panose="020B0600070205080204" pitchFamily="34" charset="-128"/>
              </a:rPr>
              <a:t>,  </a:t>
            </a:r>
            <a:r>
              <a:rPr lang="fr-FR" altLang="fr-FR" sz="2000" dirty="0" err="1">
                <a:ea typeface="MS PGothic" panose="020B0600070205080204" pitchFamily="34" charset="-128"/>
              </a:rPr>
              <a:t>Nele</a:t>
            </a:r>
            <a:r>
              <a:rPr lang="fr-FR" altLang="fr-FR" sz="2000" dirty="0">
                <a:ea typeface="MS PGothic" panose="020B0600070205080204" pitchFamily="34" charset="-128"/>
              </a:rPr>
              <a:t> </a:t>
            </a:r>
            <a:r>
              <a:rPr lang="fr-FR" altLang="fr-FR" sz="2000" dirty="0" err="1">
                <a:ea typeface="MS PGothic" panose="020B0600070205080204" pitchFamily="34" charset="-128"/>
              </a:rPr>
              <a:t>Houben</a:t>
            </a:r>
            <a:r>
              <a:rPr lang="fr-FR" altLang="fr-FR" sz="2000" dirty="0">
                <a:ea typeface="MS PGothic" panose="020B0600070205080204" pitchFamily="34" charset="-128"/>
              </a:rPr>
              <a:t>, André Lejeune, Jan </a:t>
            </a:r>
            <a:r>
              <a:rPr lang="fr-FR" altLang="fr-FR" sz="2000" dirty="0" err="1">
                <a:ea typeface="MS PGothic" panose="020B0600070205080204" pitchFamily="34" charset="-128"/>
              </a:rPr>
              <a:t>Lenaerts</a:t>
            </a:r>
            <a:r>
              <a:rPr lang="fr-FR" altLang="fr-FR" sz="2000" dirty="0">
                <a:ea typeface="MS PGothic" panose="020B0600070205080204" pitchFamily="34" charset="-128"/>
              </a:rPr>
              <a:t>, Anne </a:t>
            </a:r>
            <a:r>
              <a:rPr lang="fr-FR" altLang="fr-FR" sz="2000" dirty="0" err="1">
                <a:ea typeface="MS PGothic" panose="020B0600070205080204" pitchFamily="34" charset="-128"/>
              </a:rPr>
              <a:t>Minsart</a:t>
            </a:r>
            <a:r>
              <a:rPr lang="fr-FR" altLang="fr-FR" sz="2000" dirty="0">
                <a:ea typeface="MS PGothic" panose="020B0600070205080204" pitchFamily="34" charset="-128"/>
              </a:rPr>
              <a:t>, Jean Nelis, Rudi </a:t>
            </a:r>
            <a:r>
              <a:rPr lang="fr-FR" altLang="fr-FR" sz="2000" dirty="0" err="1">
                <a:ea typeface="MS PGothic" panose="020B0600070205080204" pitchFamily="34" charset="-128"/>
              </a:rPr>
              <a:t>Panis</a:t>
            </a:r>
            <a:r>
              <a:rPr lang="fr-FR" altLang="fr-FR" sz="2000" dirty="0">
                <a:ea typeface="MS PGothic" panose="020B0600070205080204" pitchFamily="34" charset="-128"/>
              </a:rPr>
              <a:t>, Bram </a:t>
            </a:r>
            <a:r>
              <a:rPr lang="fr-FR" altLang="fr-FR" sz="2000" dirty="0" err="1">
                <a:ea typeface="MS PGothic" panose="020B0600070205080204" pitchFamily="34" charset="-128"/>
              </a:rPr>
              <a:t>Schim</a:t>
            </a:r>
            <a:r>
              <a:rPr lang="fr-FR" altLang="fr-FR" sz="2000" dirty="0">
                <a:ea typeface="MS PGothic" panose="020B0600070205080204" pitchFamily="34" charset="-128"/>
              </a:rPr>
              <a:t> van der </a:t>
            </a:r>
            <a:r>
              <a:rPr lang="fr-FR" altLang="fr-FR" sz="2000" dirty="0" err="1">
                <a:ea typeface="MS PGothic" panose="020B0600070205080204" pitchFamily="34" charset="-128"/>
              </a:rPr>
              <a:t>Loeff</a:t>
            </a:r>
            <a:r>
              <a:rPr lang="fr-FR" altLang="fr-FR" sz="2000" dirty="0">
                <a:ea typeface="MS PGothic" panose="020B0600070205080204" pitchFamily="34" charset="-128"/>
              </a:rPr>
              <a:t> , Pierre </a:t>
            </a:r>
            <a:r>
              <a:rPr lang="fr-FR" altLang="fr-FR" sz="2000" dirty="0" err="1">
                <a:ea typeface="MS PGothic" panose="020B0600070205080204" pitchFamily="34" charset="-128"/>
              </a:rPr>
              <a:t>Seck</a:t>
            </a:r>
            <a:r>
              <a:rPr lang="fr-FR" altLang="fr-FR" sz="2000" dirty="0">
                <a:ea typeface="MS PGothic" panose="020B0600070205080204" pitchFamily="34" charset="-128"/>
              </a:rPr>
              <a:t>, Rik van de </a:t>
            </a:r>
            <a:r>
              <a:rPr lang="fr-FR" altLang="fr-FR" sz="2000" dirty="0" err="1">
                <a:ea typeface="MS PGothic" panose="020B0600070205080204" pitchFamily="34" charset="-128"/>
              </a:rPr>
              <a:t>Konijnenburg</a:t>
            </a:r>
            <a:r>
              <a:rPr lang="fr-FR" altLang="fr-FR" sz="2000" dirty="0">
                <a:ea typeface="MS PGothic" panose="020B0600070205080204" pitchFamily="34" charset="-128"/>
              </a:rPr>
              <a:t> , Christian Voisin,  Patrick </a:t>
            </a:r>
            <a:r>
              <a:rPr lang="fr-FR" altLang="fr-FR" sz="2000" dirty="0" err="1">
                <a:ea typeface="MS PGothic" panose="020B0600070205080204" pitchFamily="34" charset="-128"/>
              </a:rPr>
              <a:t>Yde</a:t>
            </a:r>
            <a:r>
              <a:rPr lang="fr-FR" altLang="fr-FR" sz="2000" dirty="0">
                <a:ea typeface="MS PGothic" panose="020B0600070205080204" pitchFamily="34" charset="-128"/>
              </a:rPr>
              <a:t> et Willy </a:t>
            </a:r>
            <a:r>
              <a:rPr lang="fr-FR" altLang="fr-FR" sz="2000" dirty="0" err="1">
                <a:ea typeface="MS PGothic" panose="020B0600070205080204" pitchFamily="34" charset="-128"/>
              </a:rPr>
              <a:t>Zorzi</a:t>
            </a:r>
            <a:r>
              <a:rPr lang="fr-FR" altLang="fr-FR" sz="2000" dirty="0">
                <a:ea typeface="MS PGothic" panose="020B0600070205080204" pitchFamily="34" charset="-128"/>
              </a:rPr>
              <a:t>.</a:t>
            </a:r>
          </a:p>
          <a:p>
            <a:pPr eaLnBrk="1" hangingPunct="1"/>
            <a:r>
              <a:rPr lang="fr-FR" altLang="fr-FR" sz="2800" dirty="0">
                <a:ea typeface="MS PGothic" panose="020B0600070205080204" pitchFamily="34" charset="-128"/>
              </a:rPr>
              <a:t>Le candidat se présente, présente son projet et répond aux questions du jury qui évalue la qualité du projet, la personnalité, les aptitudes  et les besoins financiers du candidat (10 critères)</a:t>
            </a:r>
            <a:r>
              <a:rPr lang="nl-BE" altLang="fr-FR" sz="2800" dirty="0">
                <a:ea typeface="MS PGothic" panose="020B0600070205080204" pitchFamily="34" charset="-128"/>
              </a:rPr>
              <a:t> .</a:t>
            </a:r>
            <a:endParaRPr lang="nl-BE" altLang="fr-FR" dirty="0">
              <a:ea typeface="MS PGothic" panose="020B0600070205080204" pitchFamily="34" charset="-128"/>
            </a:endParaRPr>
          </a:p>
        </p:txBody>
      </p:sp>
    </p:spTree>
    <p:extLst>
      <p:ext uri="{BB962C8B-B14F-4D97-AF65-F5344CB8AC3E}">
        <p14:creationId xmlns:p14="http://schemas.microsoft.com/office/powerpoint/2010/main" val="1286257409"/>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a:xfrm>
            <a:off x="628650" y="174625"/>
            <a:ext cx="7886700" cy="790575"/>
          </a:xfrm>
        </p:spPr>
        <p:txBody>
          <a:bodyPr/>
          <a:lstStyle/>
          <a:p>
            <a:pPr eaLnBrk="1" hangingPunct="1"/>
            <a:r>
              <a:rPr lang="nl-BE" altLang="fr-FR" dirty="0"/>
              <a:t>… et </a:t>
            </a:r>
            <a:r>
              <a:rPr lang="nl-BE" altLang="fr-FR" dirty="0" err="1"/>
              <a:t>obtention</a:t>
            </a:r>
            <a:r>
              <a:rPr lang="nl-BE" altLang="fr-FR" dirty="0"/>
              <a:t> des </a:t>
            </a:r>
            <a:r>
              <a:rPr lang="nl-BE" altLang="fr-FR" dirty="0" err="1"/>
              <a:t>résultats</a:t>
            </a:r>
            <a:r>
              <a:rPr lang="nl-BE" altLang="fr-FR" dirty="0"/>
              <a:t>.</a:t>
            </a:r>
            <a:endParaRPr lang="en-US" altLang="nl-BE" dirty="0"/>
          </a:p>
        </p:txBody>
      </p:sp>
      <p:sp>
        <p:nvSpPr>
          <p:cNvPr id="2" name="Content Placeholder 2"/>
          <p:cNvSpPr>
            <a:spLocks noGrp="1"/>
          </p:cNvSpPr>
          <p:nvPr>
            <p:ph idx="1"/>
          </p:nvPr>
        </p:nvSpPr>
        <p:spPr>
          <a:xfrm>
            <a:off x="628650" y="1268413"/>
            <a:ext cx="7886700" cy="4908550"/>
          </a:xfrm>
        </p:spPr>
        <p:txBody>
          <a:bodyPr lIns="0" tIns="0" rIns="0" bIns="0">
            <a:normAutofit lnSpcReduction="10000"/>
          </a:bodyPr>
          <a:lstStyle/>
          <a:p>
            <a:pPr eaLnBrk="1" hangingPunct="1"/>
            <a:r>
              <a:rPr lang="fr-FR" altLang="fr-FR" sz="2800"/>
              <a:t>A la suite des auditions, le jury déterminera les lauréats et attribuera à chacun de ceux-ci une bourse de district. </a:t>
            </a:r>
          </a:p>
          <a:p>
            <a:pPr eaLnBrk="1" hangingPunct="1"/>
            <a:r>
              <a:rPr lang="fr-BE" altLang="fr-FR" sz="2800"/>
              <a:t>Parmi ces lauréats, les 3 mieux classés </a:t>
            </a:r>
            <a:r>
              <a:rPr lang="fr-BE" altLang="fr-FR" sz="2800" u="sng"/>
              <a:t>qui sont dans les conditions pour postuler une bourse de la Fondation Rotary</a:t>
            </a:r>
            <a:r>
              <a:rPr lang="fr-BE" altLang="fr-FR" sz="2800"/>
              <a:t> seront invités à introduire une demander de Bourse Global Grant à Evanston.</a:t>
            </a:r>
          </a:p>
          <a:p>
            <a:pPr lvl="1"/>
            <a:r>
              <a:rPr lang="fr-BE" altLang="fr-FR" sz="2400"/>
              <a:t>Si cette Bourse est accordée par la Fondation Rotary candidat(e), elle remplacera la Bourse octroyée par le District 1630.</a:t>
            </a:r>
          </a:p>
          <a:p>
            <a:pPr lvl="1"/>
            <a:r>
              <a:rPr lang="fr-BE" altLang="fr-FR" sz="2400"/>
              <a:t>Si la Fondation Rotary décide de ne pas lui attribuer une bourse « Global Grant », ce lauréat conserve la bourse octroyée par le District 1630.</a:t>
            </a:r>
          </a:p>
          <a:p>
            <a:pPr eaLnBrk="1" hangingPunct="1"/>
            <a:endParaRPr lang="nl-BE" altLang="fr-FR">
              <a:ea typeface="MS PGothic" panose="020B0600070205080204" pitchFamily="34" charset="-128"/>
            </a:endParaRPr>
          </a:p>
        </p:txBody>
      </p:sp>
    </p:spTree>
    <p:extLst>
      <p:ext uri="{BB962C8B-B14F-4D97-AF65-F5344CB8AC3E}">
        <p14:creationId xmlns:p14="http://schemas.microsoft.com/office/powerpoint/2010/main" val="2725351099"/>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3"/>
          <p:cNvSpPr>
            <a:spLocks noGrp="1"/>
          </p:cNvSpPr>
          <p:nvPr>
            <p:ph type="ctrTitle"/>
          </p:nvPr>
        </p:nvSpPr>
        <p:spPr/>
        <p:txBody>
          <a:bodyPr/>
          <a:lstStyle/>
          <a:p>
            <a:pPr algn="ctr" eaLnBrk="1" hangingPunct="1"/>
            <a:r>
              <a:rPr lang="fr-BE" altLang="fr-FR" dirty="0">
                <a:ea typeface="Georgia" panose="02040502050405020303" pitchFamily="18" charset="0"/>
              </a:rPr>
              <a:t>2. Les bourses du Rotary pour la Paix</a:t>
            </a:r>
            <a:br>
              <a:rPr lang="fr-BE" altLang="fr-FR" dirty="0">
                <a:ea typeface="Georgia" panose="02040502050405020303" pitchFamily="18" charset="0"/>
              </a:rPr>
            </a:br>
            <a:endParaRPr lang="en-US" altLang="fr-FR" sz="3200" dirty="0">
              <a:ea typeface="Georgia" panose="02040502050405020303" pitchFamily="18" charset="0"/>
            </a:endParaRPr>
          </a:p>
        </p:txBody>
      </p:sp>
    </p:spTree>
    <p:extLst>
      <p:ext uri="{BB962C8B-B14F-4D97-AF65-F5344CB8AC3E}">
        <p14:creationId xmlns:p14="http://schemas.microsoft.com/office/powerpoint/2010/main" val="3950753964"/>
      </p:ext>
    </p:extLst>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r>
              <a:rPr lang="en-US" altLang="fr-FR" dirty="0"/>
              <a:t>Les Axes </a:t>
            </a:r>
            <a:r>
              <a:rPr lang="en-US" altLang="fr-FR" dirty="0" err="1"/>
              <a:t>Stratégiques</a:t>
            </a:r>
            <a:r>
              <a:rPr lang="en-US" altLang="fr-FR" dirty="0"/>
              <a:t> du Rotary</a:t>
            </a:r>
            <a:endParaRPr lang="en-US" altLang="en-US" dirty="0"/>
          </a:p>
        </p:txBody>
      </p:sp>
      <p:sp>
        <p:nvSpPr>
          <p:cNvPr id="17411" name="Rectangle 3"/>
          <p:cNvSpPr txBox="1">
            <a:spLocks noChangeArrowheads="1"/>
          </p:cNvSpPr>
          <p:nvPr/>
        </p:nvSpPr>
        <p:spPr bwMode="auto">
          <a:xfrm>
            <a:off x="1509386" y="1529404"/>
            <a:ext cx="7162800" cy="515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6550" indent="-336550" defTabSz="457200" eaLnBrk="0" hangingPunct="0">
              <a:defRPr sz="2400">
                <a:solidFill>
                  <a:schemeClr val="tx1"/>
                </a:solidFill>
                <a:latin typeface="Arial" panose="020B0604020202020204" pitchFamily="34" charset="0"/>
                <a:ea typeface="ヒラギノ角ゴ Pro W3" pitchFamily="-84" charset="-128"/>
              </a:defRPr>
            </a:lvl1pPr>
            <a:lvl2pPr marL="742950" indent="-285750" defTabSz="457200" eaLnBrk="0" hangingPunct="0">
              <a:defRPr sz="2400">
                <a:solidFill>
                  <a:schemeClr val="tx1"/>
                </a:solidFill>
                <a:latin typeface="Arial" panose="020B0604020202020204" pitchFamily="34" charset="0"/>
                <a:ea typeface="ヒラギノ角ゴ Pro W3" pitchFamily="-84" charset="-128"/>
              </a:defRPr>
            </a:lvl2pPr>
            <a:lvl3pPr marL="1143000" indent="-228600" defTabSz="457200" eaLnBrk="0" hangingPunct="0">
              <a:defRPr sz="2400">
                <a:solidFill>
                  <a:schemeClr val="tx1"/>
                </a:solidFill>
                <a:latin typeface="Arial" panose="020B0604020202020204" pitchFamily="34" charset="0"/>
                <a:ea typeface="ヒラギノ角ゴ Pro W3" pitchFamily="-84" charset="-128"/>
              </a:defRPr>
            </a:lvl3pPr>
            <a:lvl4pPr marL="1600200" indent="-228600" defTabSz="457200" eaLnBrk="0" hangingPunct="0">
              <a:defRPr sz="2400">
                <a:solidFill>
                  <a:schemeClr val="tx1"/>
                </a:solidFill>
                <a:latin typeface="Arial" panose="020B0604020202020204" pitchFamily="34" charset="0"/>
                <a:ea typeface="ヒラギノ角ゴ Pro W3" pitchFamily="-84" charset="-128"/>
              </a:defRPr>
            </a:lvl4pPr>
            <a:lvl5pPr marL="2057400" indent="-228600" defTabSz="457200" eaLnBrk="0" hangingPunct="0">
              <a:defRPr sz="2400">
                <a:solidFill>
                  <a:schemeClr val="tx1"/>
                </a:solidFill>
                <a:latin typeface="Arial" panose="020B0604020202020204"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spcAft>
                <a:spcPts val="2900"/>
              </a:spcAft>
            </a:pPr>
            <a:r>
              <a:rPr lang="fr-FR" altLang="fr-FR" sz="2900" dirty="0"/>
              <a:t>Paix et prévention/résolution des conflits</a:t>
            </a:r>
          </a:p>
          <a:p>
            <a:pPr eaLnBrk="1" hangingPunct="1">
              <a:spcAft>
                <a:spcPts val="2900"/>
              </a:spcAft>
            </a:pPr>
            <a:r>
              <a:rPr lang="fr-FR" altLang="fr-FR" sz="2900" dirty="0"/>
              <a:t>Prévention et traitement des maladies</a:t>
            </a:r>
          </a:p>
          <a:p>
            <a:pPr eaLnBrk="1" hangingPunct="1">
              <a:spcAft>
                <a:spcPts val="2900"/>
              </a:spcAft>
            </a:pPr>
            <a:r>
              <a:rPr lang="fr-FR" altLang="fr-FR" sz="2900" dirty="0"/>
              <a:t>Eau et assainissement</a:t>
            </a:r>
          </a:p>
          <a:p>
            <a:pPr eaLnBrk="1" hangingPunct="1">
              <a:spcAft>
                <a:spcPts val="2900"/>
              </a:spcAft>
            </a:pPr>
            <a:r>
              <a:rPr lang="fr-FR" altLang="fr-FR" sz="2900" dirty="0"/>
              <a:t>Santé de la mère et de l’enfant</a:t>
            </a:r>
          </a:p>
          <a:p>
            <a:pPr eaLnBrk="1" hangingPunct="1">
              <a:spcAft>
                <a:spcPts val="2900"/>
              </a:spcAft>
            </a:pPr>
            <a:r>
              <a:rPr lang="fr-FR" altLang="fr-FR" sz="2900" dirty="0"/>
              <a:t>Alphabétisation et éducation de base</a:t>
            </a:r>
          </a:p>
          <a:p>
            <a:pPr eaLnBrk="1" hangingPunct="1">
              <a:spcAft>
                <a:spcPts val="2900"/>
              </a:spcAft>
            </a:pPr>
            <a:r>
              <a:rPr lang="fr-FR" altLang="fr-FR" sz="2900" dirty="0"/>
              <a:t>Développement économique et local</a:t>
            </a:r>
            <a:endParaRPr lang="en-US" altLang="fr-FR" sz="4300" dirty="0">
              <a:latin typeface="Calibri" panose="020F0502020204030204" pitchFamily="34" charset="0"/>
            </a:endParaRPr>
          </a:p>
        </p:txBody>
      </p:sp>
      <p:pic>
        <p:nvPicPr>
          <p:cNvPr id="17412"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725" y="1545920"/>
            <a:ext cx="57785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725" y="2344433"/>
            <a:ext cx="57785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3725" y="3142945"/>
            <a:ext cx="57785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1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3725" y="3943045"/>
            <a:ext cx="57785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14"/>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3725" y="4741558"/>
            <a:ext cx="57785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2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3725" y="5540070"/>
            <a:ext cx="57785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7450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fade">
                                      <p:cBhvr>
                                        <p:cTn id="7" dur="500"/>
                                        <p:tgtEl>
                                          <p:spTgt spid="174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411">
                                            <p:txEl>
                                              <p:pRg st="0" end="0"/>
                                            </p:txEl>
                                          </p:spTgt>
                                        </p:tgtEl>
                                        <p:attrNameLst>
                                          <p:attrName>style.visibility</p:attrName>
                                        </p:attrNameLst>
                                      </p:cBhvr>
                                      <p:to>
                                        <p:strVal val="visible"/>
                                      </p:to>
                                    </p:set>
                                    <p:animEffect transition="in" filter="fade">
                                      <p:cBhvr>
                                        <p:cTn id="11" dur="500"/>
                                        <p:tgtEl>
                                          <p:spTgt spid="17411">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413"/>
                                        </p:tgtEl>
                                        <p:attrNameLst>
                                          <p:attrName>style.visibility</p:attrName>
                                        </p:attrNameLst>
                                      </p:cBhvr>
                                      <p:to>
                                        <p:strVal val="visible"/>
                                      </p:to>
                                    </p:set>
                                    <p:animEffect transition="in" filter="fade">
                                      <p:cBhvr>
                                        <p:cTn id="15" dur="500"/>
                                        <p:tgtEl>
                                          <p:spTgt spid="1741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7411">
                                            <p:txEl>
                                              <p:pRg st="1" end="1"/>
                                            </p:txEl>
                                          </p:spTgt>
                                        </p:tgtEl>
                                        <p:attrNameLst>
                                          <p:attrName>style.visibility</p:attrName>
                                        </p:attrNameLst>
                                      </p:cBhvr>
                                      <p:to>
                                        <p:strVal val="visible"/>
                                      </p:to>
                                    </p:set>
                                    <p:animEffect transition="in" filter="fade">
                                      <p:cBhvr>
                                        <p:cTn id="19" dur="500"/>
                                        <p:tgtEl>
                                          <p:spTgt spid="17411">
                                            <p:txEl>
                                              <p:pRg st="1" end="1"/>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7414"/>
                                        </p:tgtEl>
                                        <p:attrNameLst>
                                          <p:attrName>style.visibility</p:attrName>
                                        </p:attrNameLst>
                                      </p:cBhvr>
                                      <p:to>
                                        <p:strVal val="visible"/>
                                      </p:to>
                                    </p:set>
                                    <p:animEffect transition="in" filter="fade">
                                      <p:cBhvr>
                                        <p:cTn id="23" dur="500"/>
                                        <p:tgtEl>
                                          <p:spTgt spid="1741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7411">
                                            <p:txEl>
                                              <p:pRg st="2" end="2"/>
                                            </p:txEl>
                                          </p:spTgt>
                                        </p:tgtEl>
                                        <p:attrNameLst>
                                          <p:attrName>style.visibility</p:attrName>
                                        </p:attrNameLst>
                                      </p:cBhvr>
                                      <p:to>
                                        <p:strVal val="visible"/>
                                      </p:to>
                                    </p:set>
                                    <p:animEffect transition="in" filter="fade">
                                      <p:cBhvr>
                                        <p:cTn id="27" dur="500"/>
                                        <p:tgtEl>
                                          <p:spTgt spid="17411">
                                            <p:txEl>
                                              <p:pRg st="2" end="2"/>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7415"/>
                                        </p:tgtEl>
                                        <p:attrNameLst>
                                          <p:attrName>style.visibility</p:attrName>
                                        </p:attrNameLst>
                                      </p:cBhvr>
                                      <p:to>
                                        <p:strVal val="visible"/>
                                      </p:to>
                                    </p:set>
                                    <p:animEffect transition="in" filter="fade">
                                      <p:cBhvr>
                                        <p:cTn id="31" dur="500"/>
                                        <p:tgtEl>
                                          <p:spTgt spid="17415"/>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7411">
                                            <p:txEl>
                                              <p:pRg st="3" end="3"/>
                                            </p:txEl>
                                          </p:spTgt>
                                        </p:tgtEl>
                                        <p:attrNameLst>
                                          <p:attrName>style.visibility</p:attrName>
                                        </p:attrNameLst>
                                      </p:cBhvr>
                                      <p:to>
                                        <p:strVal val="visible"/>
                                      </p:to>
                                    </p:set>
                                    <p:animEffect transition="in" filter="fade">
                                      <p:cBhvr>
                                        <p:cTn id="35" dur="500"/>
                                        <p:tgtEl>
                                          <p:spTgt spid="17411">
                                            <p:txEl>
                                              <p:pRg st="3" end="3"/>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7416"/>
                                        </p:tgtEl>
                                        <p:attrNameLst>
                                          <p:attrName>style.visibility</p:attrName>
                                        </p:attrNameLst>
                                      </p:cBhvr>
                                      <p:to>
                                        <p:strVal val="visible"/>
                                      </p:to>
                                    </p:set>
                                    <p:animEffect transition="in" filter="fade">
                                      <p:cBhvr>
                                        <p:cTn id="39" dur="500"/>
                                        <p:tgtEl>
                                          <p:spTgt spid="17416"/>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7411">
                                            <p:txEl>
                                              <p:pRg st="4" end="4"/>
                                            </p:txEl>
                                          </p:spTgt>
                                        </p:tgtEl>
                                        <p:attrNameLst>
                                          <p:attrName>style.visibility</p:attrName>
                                        </p:attrNameLst>
                                      </p:cBhvr>
                                      <p:to>
                                        <p:strVal val="visible"/>
                                      </p:to>
                                    </p:set>
                                    <p:animEffect transition="in" filter="fade">
                                      <p:cBhvr>
                                        <p:cTn id="43" dur="500"/>
                                        <p:tgtEl>
                                          <p:spTgt spid="17411">
                                            <p:txEl>
                                              <p:pRg st="4" end="4"/>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7417"/>
                                        </p:tgtEl>
                                        <p:attrNameLst>
                                          <p:attrName>style.visibility</p:attrName>
                                        </p:attrNameLst>
                                      </p:cBhvr>
                                      <p:to>
                                        <p:strVal val="visible"/>
                                      </p:to>
                                    </p:set>
                                    <p:animEffect transition="in" filter="fade">
                                      <p:cBhvr>
                                        <p:cTn id="47" dur="500"/>
                                        <p:tgtEl>
                                          <p:spTgt spid="17417"/>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7411">
                                            <p:txEl>
                                              <p:pRg st="5" end="5"/>
                                            </p:txEl>
                                          </p:spTgt>
                                        </p:tgtEl>
                                        <p:attrNameLst>
                                          <p:attrName>style.visibility</p:attrName>
                                        </p:attrNameLst>
                                      </p:cBhvr>
                                      <p:to>
                                        <p:strVal val="visible"/>
                                      </p:to>
                                    </p:set>
                                    <p:animEffect transition="in" filter="fade">
                                      <p:cBhvr>
                                        <p:cTn id="51" dur="500"/>
                                        <p:tgtEl>
                                          <p:spTgt spid="174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ChangeArrowheads="1"/>
          </p:cNvSpPr>
          <p:nvPr>
            <p:ph type="body" idx="1"/>
          </p:nvPr>
        </p:nvSpPr>
        <p:spPr>
          <a:xfrm>
            <a:off x="0" y="1447800"/>
            <a:ext cx="8686800" cy="4267200"/>
          </a:xfrm>
        </p:spPr>
        <p:txBody>
          <a:bodyPr/>
          <a:lstStyle/>
          <a:p>
            <a:pPr eaLnBrk="1" hangingPunct="1">
              <a:lnSpc>
                <a:spcPct val="80000"/>
              </a:lnSpc>
            </a:pPr>
            <a:r>
              <a:rPr lang="fr-BE" altLang="fr-FR" sz="2400" u="sng"/>
              <a:t>Master en traitement et prévention des conflits (2 ans)</a:t>
            </a:r>
          </a:p>
          <a:p>
            <a:pPr lvl="1" eaLnBrk="1" hangingPunct="1">
              <a:lnSpc>
                <a:spcPct val="80000"/>
              </a:lnSpc>
            </a:pPr>
            <a:r>
              <a:rPr lang="nl-NL" altLang="fr-FR" sz="2400"/>
              <a:t>Duke University and University of North Carolina at Chapel Hill, USA</a:t>
            </a:r>
          </a:p>
          <a:p>
            <a:pPr lvl="1" eaLnBrk="1" hangingPunct="1">
              <a:lnSpc>
                <a:spcPct val="80000"/>
              </a:lnSpc>
            </a:pPr>
            <a:r>
              <a:rPr lang="nl-NL" altLang="fr-FR" sz="2400"/>
              <a:t>International Christian University Tokyo</a:t>
            </a:r>
          </a:p>
          <a:p>
            <a:pPr lvl="1" eaLnBrk="1" hangingPunct="1">
              <a:lnSpc>
                <a:spcPct val="80000"/>
              </a:lnSpc>
            </a:pPr>
            <a:r>
              <a:rPr lang="nl-NL" altLang="fr-FR" sz="2400"/>
              <a:t>University of Queensland, Brisbane</a:t>
            </a:r>
          </a:p>
          <a:p>
            <a:pPr lvl="1" eaLnBrk="1" hangingPunct="1">
              <a:lnSpc>
                <a:spcPct val="80000"/>
              </a:lnSpc>
            </a:pPr>
            <a:r>
              <a:rPr lang="nl-NL" altLang="fr-FR" sz="2400"/>
              <a:t>University of Bradford, UK</a:t>
            </a:r>
          </a:p>
          <a:p>
            <a:pPr lvl="1" eaLnBrk="1" hangingPunct="1">
              <a:lnSpc>
                <a:spcPct val="80000"/>
              </a:lnSpc>
            </a:pPr>
            <a:r>
              <a:rPr lang="nl-NL" altLang="fr-FR" sz="2400"/>
              <a:t>Uppsala University, Suède</a:t>
            </a:r>
          </a:p>
          <a:p>
            <a:pPr lvl="1" eaLnBrk="1" hangingPunct="1">
              <a:lnSpc>
                <a:spcPct val="80000"/>
              </a:lnSpc>
              <a:buFontTx/>
              <a:buNone/>
            </a:pPr>
            <a:endParaRPr lang="nl-NL" altLang="fr-FR" sz="2400"/>
          </a:p>
          <a:p>
            <a:pPr eaLnBrk="1" hangingPunct="1">
              <a:lnSpc>
                <a:spcPct val="80000"/>
              </a:lnSpc>
            </a:pPr>
            <a:r>
              <a:rPr lang="nl-NL" altLang="fr-FR" sz="2400" u="sng"/>
              <a:t>Certificat (3 mois) </a:t>
            </a:r>
          </a:p>
          <a:p>
            <a:pPr lvl="1" eaLnBrk="1" hangingPunct="1">
              <a:lnSpc>
                <a:spcPct val="80000"/>
              </a:lnSpc>
            </a:pPr>
            <a:r>
              <a:rPr lang="nl-NL" altLang="fr-FR" sz="2400"/>
              <a:t>Chulalongkorn University à Bangkok</a:t>
            </a:r>
          </a:p>
          <a:p>
            <a:pPr lvl="2" eaLnBrk="1" hangingPunct="1">
              <a:lnSpc>
                <a:spcPct val="80000"/>
              </a:lnSpc>
            </a:pPr>
            <a:r>
              <a:rPr lang="nl-NL" altLang="fr-FR"/>
              <a:t>Session de janvier à mars</a:t>
            </a:r>
          </a:p>
          <a:p>
            <a:pPr lvl="2" eaLnBrk="1" hangingPunct="1">
              <a:lnSpc>
                <a:spcPct val="80000"/>
              </a:lnSpc>
            </a:pPr>
            <a:r>
              <a:rPr lang="nl-NL" altLang="fr-FR"/>
              <a:t>Session de juin à août</a:t>
            </a:r>
          </a:p>
          <a:p>
            <a:pPr lvl="1" eaLnBrk="1" hangingPunct="1">
              <a:lnSpc>
                <a:spcPct val="80000"/>
              </a:lnSpc>
              <a:buFontTx/>
              <a:buNone/>
            </a:pPr>
            <a:endParaRPr lang="fr-FR" altLang="fr-FR" sz="2400"/>
          </a:p>
        </p:txBody>
      </p:sp>
      <p:sp>
        <p:nvSpPr>
          <p:cNvPr id="24579" name="Rectangle 4"/>
          <p:cNvSpPr>
            <a:spLocks noGrp="1" noChangeArrowheads="1"/>
          </p:cNvSpPr>
          <p:nvPr>
            <p:ph type="title"/>
          </p:nvPr>
        </p:nvSpPr>
        <p:spPr>
          <a:xfrm>
            <a:off x="628650" y="174625"/>
            <a:ext cx="7886700" cy="790575"/>
          </a:xfrm>
        </p:spPr>
        <p:txBody>
          <a:bodyPr/>
          <a:lstStyle/>
          <a:p>
            <a:pPr eaLnBrk="1" hangingPunct="1"/>
            <a:r>
              <a:rPr lang="fr-BE" altLang="fr-FR" dirty="0"/>
              <a:t>Deux programmes</a:t>
            </a:r>
            <a:endParaRPr lang="fr-FR" altLang="fr-FR" dirty="0"/>
          </a:p>
        </p:txBody>
      </p:sp>
      <p:pic>
        <p:nvPicPr>
          <p:cNvPr id="2458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850" y="0"/>
            <a:ext cx="1835150" cy="795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3653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881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881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881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881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881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8818">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18818">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8818">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8818">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881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818"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28650" y="174625"/>
            <a:ext cx="7886700" cy="790575"/>
          </a:xfrm>
        </p:spPr>
        <p:txBody>
          <a:bodyPr/>
          <a:lstStyle/>
          <a:p>
            <a:pPr eaLnBrk="1" hangingPunct="1"/>
            <a:r>
              <a:rPr lang="fr-FR" altLang="ja-JP"/>
              <a:t>Critères de sélection</a:t>
            </a:r>
            <a:endParaRPr lang="en-US" altLang="fr-FR"/>
          </a:p>
        </p:txBody>
      </p:sp>
      <p:sp>
        <p:nvSpPr>
          <p:cNvPr id="25603" name="Rectangle 3"/>
          <p:cNvSpPr>
            <a:spLocks noGrp="1" noChangeArrowheads="1"/>
          </p:cNvSpPr>
          <p:nvPr>
            <p:ph idx="1"/>
          </p:nvPr>
        </p:nvSpPr>
        <p:spPr>
          <a:xfrm>
            <a:off x="628650" y="1268413"/>
            <a:ext cx="3671888" cy="4908550"/>
          </a:xfrm>
        </p:spPr>
        <p:txBody>
          <a:bodyPr/>
          <a:lstStyle/>
          <a:p>
            <a:pPr eaLnBrk="1" hangingPunct="1">
              <a:buFontTx/>
              <a:buNone/>
            </a:pPr>
            <a:r>
              <a:rPr lang="fr-FR" altLang="ja-JP" u="sng"/>
              <a:t>Pour le master</a:t>
            </a:r>
            <a:endParaRPr lang="en-US" altLang="fr-FR" u="sng"/>
          </a:p>
          <a:p>
            <a:pPr eaLnBrk="1" hangingPunct="1"/>
            <a:r>
              <a:rPr lang="fr-FR" altLang="ja-JP" sz="2400"/>
              <a:t>Être titulaire d’un master ou d’un diplôme équivalent</a:t>
            </a:r>
            <a:endParaRPr lang="en-US" altLang="fr-FR" sz="2400"/>
          </a:p>
          <a:p>
            <a:pPr eaLnBrk="1" hangingPunct="1"/>
            <a:r>
              <a:rPr lang="fr-FR" altLang="ja-JP" sz="2400"/>
              <a:t>Posséder une bonne maîtrise d'une langue étrangère </a:t>
            </a:r>
            <a:endParaRPr lang="en-US" altLang="fr-FR" sz="2400"/>
          </a:p>
          <a:p>
            <a:pPr eaLnBrk="1" hangingPunct="1"/>
            <a:r>
              <a:rPr lang="fr-FR" altLang="ja-JP" sz="2400"/>
              <a:t>Posséder une expérience professionnelle cumulée d’au moins trois ans</a:t>
            </a:r>
            <a:r>
              <a:rPr lang="en-US" altLang="ja-JP" sz="2400"/>
              <a:t> </a:t>
            </a:r>
            <a:endParaRPr lang="en-US" altLang="fr-FR" sz="2400"/>
          </a:p>
        </p:txBody>
      </p:sp>
      <p:pic>
        <p:nvPicPr>
          <p:cNvPr id="2560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850" y="0"/>
            <a:ext cx="1835150" cy="795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8788" y="3794125"/>
            <a:ext cx="2335212" cy="306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6" name="Rectangle 3"/>
          <p:cNvSpPr txBox="1">
            <a:spLocks noChangeArrowheads="1"/>
          </p:cNvSpPr>
          <p:nvPr/>
        </p:nvSpPr>
        <p:spPr bwMode="auto">
          <a:xfrm>
            <a:off x="4787900" y="1339850"/>
            <a:ext cx="3671888" cy="490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0850" indent="-450850"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FontTx/>
              <a:buNone/>
            </a:pPr>
            <a:r>
              <a:rPr lang="fr-FR" altLang="ja-JP" sz="3200" b="1" u="sng">
                <a:solidFill>
                  <a:srgbClr val="005DAA"/>
                </a:solidFill>
              </a:rPr>
              <a:t>Pour le certificat</a:t>
            </a:r>
            <a:endParaRPr lang="en-US" altLang="fr-FR" sz="3200" b="1" u="sng">
              <a:solidFill>
                <a:srgbClr val="005DAA"/>
              </a:solidFill>
              <a:ea typeface="Yu Gothic" panose="020B0400000000000000" pitchFamily="34" charset="-128"/>
            </a:endParaRPr>
          </a:p>
          <a:p>
            <a:pPr eaLnBrk="1" hangingPunct="1">
              <a:buFontTx/>
              <a:buBlip>
                <a:blip r:embed="rId4"/>
              </a:buBlip>
            </a:pPr>
            <a:r>
              <a:rPr lang="fr-FR" altLang="ja-JP" sz="2400" b="1">
                <a:solidFill>
                  <a:srgbClr val="005DAA"/>
                </a:solidFill>
              </a:rPr>
              <a:t>Faire état d’au moins cinq années d’expérience professionnelle dans le domaine de la résolution des conflits et de la médiation</a:t>
            </a:r>
            <a:r>
              <a:rPr lang="en-US" altLang="ja-JP" sz="2400" b="1">
                <a:solidFill>
                  <a:srgbClr val="005DAA"/>
                </a:solidFill>
              </a:rPr>
              <a:t> </a:t>
            </a:r>
            <a:endParaRPr lang="en-US" altLang="fr-FR" sz="2400" b="1">
              <a:solidFill>
                <a:srgbClr val="005DAA"/>
              </a:solidFill>
            </a:endParaRPr>
          </a:p>
        </p:txBody>
      </p:sp>
    </p:spTree>
    <p:extLst>
      <p:ext uri="{BB962C8B-B14F-4D97-AF65-F5344CB8AC3E}">
        <p14:creationId xmlns:p14="http://schemas.microsoft.com/office/powerpoint/2010/main" val="30961289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p:cNvSpPr>
            <a:spLocks noGrp="1"/>
          </p:cNvSpPr>
          <p:nvPr>
            <p:ph type="title"/>
          </p:nvPr>
        </p:nvSpPr>
        <p:spPr>
          <a:xfrm>
            <a:off x="628650" y="174625"/>
            <a:ext cx="7886700" cy="790575"/>
          </a:xfrm>
        </p:spPr>
        <p:txBody>
          <a:bodyPr/>
          <a:lstStyle/>
          <a:p>
            <a:pPr eaLnBrk="1" hangingPunct="1"/>
            <a:r>
              <a:rPr lang="nl-BE" altLang="fr-FR" sz="4000"/>
              <a:t>Lauréats du D 1630</a:t>
            </a:r>
            <a:endParaRPr lang="en-US" altLang="nl-BE" sz="4000"/>
          </a:p>
        </p:txBody>
      </p:sp>
      <p:sp>
        <p:nvSpPr>
          <p:cNvPr id="26627" name="Content Placeholder 2"/>
          <p:cNvSpPr>
            <a:spLocks noGrp="1"/>
          </p:cNvSpPr>
          <p:nvPr>
            <p:ph idx="1"/>
          </p:nvPr>
        </p:nvSpPr>
        <p:spPr>
          <a:xfrm>
            <a:off x="250825" y="1600200"/>
            <a:ext cx="8497888" cy="4525963"/>
          </a:xfrm>
        </p:spPr>
        <p:txBody>
          <a:bodyPr lIns="0" tIns="0" rIns="0" bIns="0"/>
          <a:lstStyle/>
          <a:p>
            <a:pPr eaLnBrk="1" hangingPunct="1"/>
            <a:r>
              <a:rPr lang="nl-BE" altLang="fr-FR">
                <a:ea typeface="MS PGothic" panose="020B0600070205080204" pitchFamily="34" charset="-128"/>
              </a:rPr>
              <a:t>MASTER</a:t>
            </a:r>
          </a:p>
          <a:p>
            <a:pPr lvl="1" eaLnBrk="1" hangingPunct="1">
              <a:buFont typeface="Arial" panose="020B0604020202020204" pitchFamily="34" charset="0"/>
              <a:buNone/>
            </a:pPr>
            <a:r>
              <a:rPr lang="nl-BE" altLang="fr-FR">
                <a:ea typeface="MS PGothic" panose="020B0600070205080204" pitchFamily="34" charset="-128"/>
              </a:rPr>
              <a:t>2003-2005 Anne-Sophie Massa (University of California - Berkeley)</a:t>
            </a:r>
          </a:p>
          <a:p>
            <a:pPr lvl="1" eaLnBrk="1" hangingPunct="1">
              <a:buFont typeface="Arial" panose="020B0604020202020204" pitchFamily="34" charset="0"/>
              <a:buNone/>
            </a:pPr>
            <a:r>
              <a:rPr lang="nl-BE" altLang="fr-FR">
                <a:ea typeface="MS PGothic" panose="020B0600070205080204" pitchFamily="34" charset="-128"/>
              </a:rPr>
              <a:t>2008-2010 Elisabeth Dumont (Universidad del Salvador)</a:t>
            </a:r>
          </a:p>
          <a:p>
            <a:pPr eaLnBrk="1" hangingPunct="1"/>
            <a:r>
              <a:rPr lang="nl-BE" altLang="fr-FR">
                <a:ea typeface="MS PGothic" panose="020B0600070205080204" pitchFamily="34" charset="-128"/>
              </a:rPr>
              <a:t>CERTIFICAT</a:t>
            </a:r>
          </a:p>
          <a:p>
            <a:pPr lvl="1" eaLnBrk="1" hangingPunct="1">
              <a:buFont typeface="Arial" panose="020B0604020202020204" pitchFamily="34" charset="0"/>
              <a:buNone/>
            </a:pPr>
            <a:r>
              <a:rPr lang="nl-BE" altLang="fr-FR">
                <a:ea typeface="MS PGothic" panose="020B0600070205080204" pitchFamily="34" charset="-128"/>
              </a:rPr>
              <a:t>2015 Petra Vahle-Francis</a:t>
            </a:r>
          </a:p>
          <a:p>
            <a:pPr lvl="1" eaLnBrk="1" hangingPunct="1">
              <a:buFont typeface="Arial" panose="020B0604020202020204" pitchFamily="34" charset="0"/>
              <a:buNone/>
            </a:pPr>
            <a:endParaRPr lang="nl-BE" altLang="fr-FR">
              <a:ea typeface="MS PGothic" panose="020B0600070205080204" pitchFamily="34" charset="-128"/>
            </a:endParaRPr>
          </a:p>
        </p:txBody>
      </p:sp>
      <p:pic>
        <p:nvPicPr>
          <p:cNvPr id="2662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0"/>
            <a:ext cx="1835150" cy="795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7074127"/>
      </p:ext>
    </p:extLst>
  </p:cSld>
  <p:clrMapOvr>
    <a:masterClrMapping/>
  </p:clrMapOvr>
  <p:transition spd="med" advClick="0">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title"/>
          </p:nvPr>
        </p:nvSpPr>
        <p:spPr>
          <a:xfrm>
            <a:off x="628650" y="174625"/>
            <a:ext cx="7886700" cy="790575"/>
          </a:xfrm>
        </p:spPr>
        <p:txBody>
          <a:bodyPr/>
          <a:lstStyle/>
          <a:p>
            <a:pPr eaLnBrk="1" hangingPunct="1"/>
            <a:r>
              <a:rPr lang="nl-BE" altLang="fr-FR" sz="4000"/>
              <a:t>Pour 2018/2019</a:t>
            </a:r>
            <a:endParaRPr lang="en-US" altLang="nl-BE" sz="4000"/>
          </a:p>
        </p:txBody>
      </p:sp>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0"/>
            <a:ext cx="1835150" cy="795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txBox="1">
            <a:spLocks/>
          </p:cNvSpPr>
          <p:nvPr/>
        </p:nvSpPr>
        <p:spPr bwMode="auto">
          <a:xfrm>
            <a:off x="654050" y="1404938"/>
            <a:ext cx="7886700" cy="490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50850" indent="-450850" algn="l" rtl="0" eaLnBrk="0" fontAlgn="base" hangingPunct="0">
              <a:lnSpc>
                <a:spcPct val="90000"/>
              </a:lnSpc>
              <a:spcBef>
                <a:spcPts val="1000"/>
              </a:spcBef>
              <a:spcAft>
                <a:spcPct val="0"/>
              </a:spcAft>
              <a:buFontTx/>
              <a:buBlip>
                <a:blip r:embed="rId4"/>
              </a:buBlip>
              <a:defRPr sz="3200" b="1" kern="1200">
                <a:solidFill>
                  <a:srgbClr val="005DAA"/>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eaLnBrk="1" hangingPunct="1">
              <a:defRPr/>
            </a:pPr>
            <a:r>
              <a:rPr lang="fr-FR" altLang="fr-FR" sz="2800" dirty="0">
                <a:ea typeface="MS PGothic" pitchFamily="34" charset="-128"/>
              </a:rPr>
              <a:t>Télécharger le dossier sur </a:t>
            </a:r>
          </a:p>
          <a:p>
            <a:pPr marL="0" lvl="1" indent="0" algn="ctr" defTabSz="914400" eaLnBrk="1" hangingPunct="1">
              <a:spcBef>
                <a:spcPts val="1000"/>
              </a:spcBef>
              <a:buFont typeface="Arial" pitchFamily="34" charset="0"/>
              <a:buNone/>
              <a:defRPr/>
            </a:pPr>
            <a:r>
              <a:rPr lang="nl-BE" altLang="fr-FR" u="sng" dirty="0">
                <a:solidFill>
                  <a:schemeClr val="tx2"/>
                </a:solidFill>
                <a:ea typeface="MS PGothic" pitchFamily="34" charset="-128"/>
                <a:hlinkClick r:id="rId5"/>
              </a:rPr>
              <a:t>www.rotary.org/en/peace-fellowships</a:t>
            </a:r>
            <a:endParaRPr lang="nl-BE" altLang="fr-FR" u="sng" dirty="0">
              <a:solidFill>
                <a:schemeClr val="tx2"/>
              </a:solidFill>
              <a:ea typeface="MS PGothic" pitchFamily="34" charset="-128"/>
            </a:endParaRPr>
          </a:p>
          <a:p>
            <a:pPr marL="0" indent="0" eaLnBrk="1" hangingPunct="1">
              <a:buFontTx/>
              <a:buNone/>
              <a:defRPr/>
            </a:pPr>
            <a:r>
              <a:rPr lang="nl-BE" altLang="fr-FR" sz="2800" b="0" dirty="0">
                <a:ea typeface="MS PGothic" pitchFamily="34" charset="-128"/>
              </a:rPr>
              <a:t>	Ce dossier sera </a:t>
            </a:r>
            <a:r>
              <a:rPr lang="nl-BE" altLang="fr-FR" sz="2800" b="0" dirty="0" err="1">
                <a:ea typeface="MS PGothic" pitchFamily="34" charset="-128"/>
              </a:rPr>
              <a:t>disponible</a:t>
            </a:r>
            <a:r>
              <a:rPr lang="nl-BE" altLang="fr-FR" sz="2800" b="0" dirty="0">
                <a:ea typeface="MS PGothic" pitchFamily="34" charset="-128"/>
              </a:rPr>
              <a:t> fin 2016.</a:t>
            </a:r>
          </a:p>
          <a:p>
            <a:pPr eaLnBrk="1" hangingPunct="1">
              <a:defRPr/>
            </a:pPr>
            <a:r>
              <a:rPr lang="fr-BE" sz="2800" dirty="0"/>
              <a:t>Remise du dossier </a:t>
            </a:r>
          </a:p>
          <a:p>
            <a:pPr marL="0" indent="0" eaLnBrk="1" hangingPunct="1">
              <a:buFontTx/>
              <a:buNone/>
              <a:defRPr/>
            </a:pPr>
            <a:r>
              <a:rPr lang="fr-BE" sz="2800" b="0" dirty="0"/>
              <a:t>	à Wilfried Odeurs avant le 15 mars 2017</a:t>
            </a:r>
          </a:p>
          <a:p>
            <a:pPr marL="0" indent="0" algn="ctr" eaLnBrk="1" hangingPunct="1">
              <a:buFont typeface="Arial" pitchFamily="34" charset="0"/>
              <a:buNone/>
              <a:defRPr/>
            </a:pPr>
            <a:r>
              <a:rPr lang="fr-FR" altLang="fr-FR" sz="2800" b="0" u="sng" dirty="0">
                <a:hlinkClick r:id="rId6"/>
              </a:rPr>
              <a:t>w.odeurs@pandora.be</a:t>
            </a:r>
            <a:endParaRPr lang="fr-BE" sz="2800" b="0" dirty="0"/>
          </a:p>
          <a:p>
            <a:pPr eaLnBrk="1" hangingPunct="1">
              <a:defRPr/>
            </a:pPr>
            <a:r>
              <a:rPr lang="fr-BE" sz="2800" dirty="0"/>
              <a:t>Audition des candidats</a:t>
            </a:r>
          </a:p>
          <a:p>
            <a:pPr marL="0" indent="0" eaLnBrk="1" hangingPunct="1">
              <a:buFontTx/>
              <a:buNone/>
              <a:defRPr/>
            </a:pPr>
            <a:r>
              <a:rPr lang="fr-BE" sz="2800" b="0" dirty="0"/>
              <a:t>	l</a:t>
            </a:r>
            <a:r>
              <a:rPr lang="fr-FR" altLang="fr-FR" sz="2800" b="0" dirty="0">
                <a:ea typeface="ＭＳ Ｐゴシック" pitchFamily="34" charset="-128"/>
              </a:rPr>
              <a:t>es 21 et/ou 22 avril 2017 à </a:t>
            </a:r>
            <a:r>
              <a:rPr lang="fr-FR" altLang="fr-FR" sz="2800" b="0" dirty="0" err="1">
                <a:ea typeface="ＭＳ Ｐゴシック" pitchFamily="34" charset="-128"/>
              </a:rPr>
              <a:t>Bierset</a:t>
            </a:r>
            <a:r>
              <a:rPr lang="fr-FR" altLang="fr-FR" sz="2800" b="0" dirty="0">
                <a:ea typeface="ＭＳ Ｐゴシック" pitchFamily="34" charset="-128"/>
              </a:rPr>
              <a:t>.</a:t>
            </a:r>
            <a:endParaRPr lang="fr-BE" sz="2800" dirty="0"/>
          </a:p>
          <a:p>
            <a:pPr eaLnBrk="1" hangingPunct="1">
              <a:defRPr/>
            </a:pPr>
            <a:r>
              <a:rPr lang="fr-BE" sz="2800" dirty="0"/>
              <a:t>Examen des dossier par Evanston </a:t>
            </a:r>
          </a:p>
          <a:p>
            <a:pPr marL="0" indent="0" eaLnBrk="1" hangingPunct="1">
              <a:buFontTx/>
              <a:buNone/>
              <a:defRPr/>
            </a:pPr>
            <a:r>
              <a:rPr lang="fr-BE" sz="2800" dirty="0"/>
              <a:t>	</a:t>
            </a:r>
            <a:r>
              <a:rPr lang="fr-BE" sz="2800" b="0" dirty="0"/>
              <a:t>2017/2018</a:t>
            </a:r>
          </a:p>
          <a:p>
            <a:pPr marL="0" indent="0" eaLnBrk="1" hangingPunct="1">
              <a:buFontTx/>
              <a:buNone/>
              <a:defRPr/>
            </a:pPr>
            <a:r>
              <a:rPr lang="fr-BE" sz="2800" dirty="0"/>
              <a:t>	</a:t>
            </a:r>
            <a:endParaRPr lang="fr-FR" altLang="fr-FR" sz="2800" b="0" dirty="0">
              <a:ea typeface="ＭＳ Ｐゴシック" pitchFamily="34" charset="-128"/>
            </a:endParaRPr>
          </a:p>
          <a:p>
            <a:pPr marL="0" indent="0" defTabSz="914400" eaLnBrk="1" hangingPunct="1">
              <a:buFontTx/>
              <a:buNone/>
              <a:defRPr/>
            </a:pPr>
            <a:endParaRPr lang="nl-BE" altLang="fr-FR" dirty="0">
              <a:ea typeface="MS PGothic" pitchFamily="34" charset="-128"/>
            </a:endParaRPr>
          </a:p>
        </p:txBody>
      </p:sp>
    </p:spTree>
    <p:extLst>
      <p:ext uri="{BB962C8B-B14F-4D97-AF65-F5344CB8AC3E}">
        <p14:creationId xmlns:p14="http://schemas.microsoft.com/office/powerpoint/2010/main" val="2643669571"/>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pPr algn="ctr"/>
            <a:r>
              <a:rPr lang="fr-BE" dirty="0"/>
              <a:t>Subventions de district</a:t>
            </a:r>
            <a:br>
              <a:rPr lang="fr-BE" dirty="0"/>
            </a:br>
            <a:r>
              <a:rPr lang="fr-BE" sz="3200" dirty="0"/>
              <a:t>(district </a:t>
            </a:r>
            <a:r>
              <a:rPr lang="fr-BE" sz="3200" dirty="0" err="1"/>
              <a:t>grants</a:t>
            </a:r>
            <a:r>
              <a:rPr lang="fr-BE" sz="3200" dirty="0"/>
              <a:t>)</a:t>
            </a:r>
            <a:endParaRPr lang="en-US" sz="3200" dirty="0"/>
          </a:p>
        </p:txBody>
      </p:sp>
    </p:spTree>
    <p:extLst>
      <p:ext uri="{BB962C8B-B14F-4D97-AF65-F5344CB8AC3E}">
        <p14:creationId xmlns:p14="http://schemas.microsoft.com/office/powerpoint/2010/main" val="512326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BE" dirty="0"/>
              <a:t>Subventions de district</a:t>
            </a:r>
            <a:endParaRPr lang="en-US" dirty="0"/>
          </a:p>
        </p:txBody>
      </p:sp>
      <p:sp>
        <p:nvSpPr>
          <p:cNvPr id="351235" name="Rectangle 3"/>
          <p:cNvSpPr>
            <a:spLocks noGrp="1" noChangeArrowheads="1"/>
          </p:cNvSpPr>
          <p:nvPr>
            <p:ph idx="1"/>
          </p:nvPr>
        </p:nvSpPr>
        <p:spPr>
          <a:xfrm>
            <a:off x="381000" y="1600200"/>
            <a:ext cx="8229600" cy="3810000"/>
          </a:xfrm>
        </p:spPr>
        <p:txBody>
          <a:bodyPr/>
          <a:lstStyle/>
          <a:p>
            <a:r>
              <a:rPr lang="nl-BE" dirty="0"/>
              <a:t>Petits </a:t>
            </a:r>
            <a:r>
              <a:rPr lang="nl-BE" dirty="0" err="1"/>
              <a:t>projets</a:t>
            </a:r>
            <a:r>
              <a:rPr lang="nl-BE" dirty="0"/>
              <a:t> de minimum 3.000 EUR</a:t>
            </a:r>
          </a:p>
          <a:p>
            <a:pPr lvl="1"/>
            <a:r>
              <a:rPr lang="fr-BE" dirty="0"/>
              <a:t>Subvention moyenne entre  1.000 et 2.500 EUR</a:t>
            </a:r>
          </a:p>
          <a:p>
            <a:endParaRPr lang="fr-BE" dirty="0"/>
          </a:p>
          <a:p>
            <a:r>
              <a:rPr lang="fr-BE" dirty="0"/>
              <a:t>Aussi pour des projets LOCAUX !</a:t>
            </a:r>
          </a:p>
          <a:p>
            <a:endParaRPr lang="nl-BE" dirty="0"/>
          </a:p>
          <a:p>
            <a:r>
              <a:rPr lang="nl-BE" dirty="0"/>
              <a:t>A la portée de </a:t>
            </a:r>
            <a:r>
              <a:rPr lang="nl-BE" dirty="0" err="1"/>
              <a:t>chaque</a:t>
            </a:r>
            <a:r>
              <a:rPr lang="nl-BE" dirty="0"/>
              <a:t> club !</a:t>
            </a:r>
            <a:endParaRPr lang="fr-BE" dirty="0"/>
          </a:p>
        </p:txBody>
      </p:sp>
    </p:spTree>
    <p:extLst>
      <p:ext uri="{BB962C8B-B14F-4D97-AF65-F5344CB8AC3E}">
        <p14:creationId xmlns:p14="http://schemas.microsoft.com/office/powerpoint/2010/main" val="1161664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Subventions de district</a:t>
            </a:r>
          </a:p>
        </p:txBody>
      </p:sp>
      <p:sp>
        <p:nvSpPr>
          <p:cNvPr id="351235" name="Rectangle 3"/>
          <p:cNvSpPr>
            <a:spLocks noGrp="1" noChangeArrowheads="1"/>
          </p:cNvSpPr>
          <p:nvPr>
            <p:ph idx="1"/>
          </p:nvPr>
        </p:nvSpPr>
        <p:spPr/>
        <p:txBody>
          <a:bodyPr/>
          <a:lstStyle/>
          <a:p>
            <a:r>
              <a:rPr lang="nl-BE" dirty="0" err="1"/>
              <a:t>Conditions</a:t>
            </a:r>
            <a:r>
              <a:rPr lang="nl-BE" dirty="0"/>
              <a:t> </a:t>
            </a:r>
            <a:r>
              <a:rPr lang="nl-BE" dirty="0" err="1"/>
              <a:t>limitées</a:t>
            </a:r>
            <a:endParaRPr lang="nl-BE" dirty="0"/>
          </a:p>
          <a:p>
            <a:pPr lvl="1"/>
            <a:r>
              <a:rPr lang="nl-BE" dirty="0" err="1"/>
              <a:t>Certification</a:t>
            </a:r>
            <a:r>
              <a:rPr lang="nl-BE" dirty="0"/>
              <a:t> (</a:t>
            </a:r>
            <a:r>
              <a:rPr lang="nl-BE" sz="2000" dirty="0" err="1"/>
              <a:t>participation</a:t>
            </a:r>
            <a:r>
              <a:rPr lang="nl-BE" sz="2000" dirty="0"/>
              <a:t> obligatoire au </a:t>
            </a:r>
            <a:r>
              <a:rPr lang="nl-BE" sz="2000" dirty="0" err="1"/>
              <a:t>séminaire</a:t>
            </a:r>
            <a:r>
              <a:rPr lang="nl-BE" dirty="0"/>
              <a:t>). </a:t>
            </a:r>
          </a:p>
          <a:p>
            <a:pPr lvl="1"/>
            <a:r>
              <a:rPr lang="nl-BE" dirty="0" err="1"/>
              <a:t>Objectifs</a:t>
            </a:r>
            <a:r>
              <a:rPr lang="nl-BE" dirty="0"/>
              <a:t> </a:t>
            </a:r>
            <a:r>
              <a:rPr lang="nl-BE" dirty="0" err="1"/>
              <a:t>définis</a:t>
            </a:r>
            <a:r>
              <a:rPr lang="nl-BE" dirty="0"/>
              <a:t> par </a:t>
            </a:r>
            <a:r>
              <a:rPr lang="nl-BE" dirty="0" err="1"/>
              <a:t>le</a:t>
            </a:r>
            <a:r>
              <a:rPr lang="nl-BE" dirty="0"/>
              <a:t> district : </a:t>
            </a:r>
          </a:p>
          <a:p>
            <a:pPr lvl="3"/>
            <a:r>
              <a:rPr lang="nl-BE" dirty="0" err="1"/>
              <a:t>Pauvreté</a:t>
            </a:r>
            <a:endParaRPr lang="nl-BE" dirty="0"/>
          </a:p>
          <a:p>
            <a:pPr lvl="3"/>
            <a:r>
              <a:rPr lang="nl-BE" dirty="0"/>
              <a:t>Handicap</a:t>
            </a:r>
          </a:p>
          <a:p>
            <a:pPr lvl="3"/>
            <a:r>
              <a:rPr lang="nl-BE" dirty="0"/>
              <a:t>Aide au </a:t>
            </a:r>
            <a:r>
              <a:rPr lang="nl-BE" dirty="0" err="1"/>
              <a:t>développement</a:t>
            </a:r>
            <a:endParaRPr lang="nl-BE" dirty="0"/>
          </a:p>
          <a:p>
            <a:pPr lvl="3"/>
            <a:r>
              <a:rPr lang="nl-BE" dirty="0"/>
              <a:t>Prévention des </a:t>
            </a:r>
            <a:r>
              <a:rPr lang="nl-BE" dirty="0" err="1"/>
              <a:t>assuétudes</a:t>
            </a:r>
            <a:endParaRPr lang="nl-BE" dirty="0"/>
          </a:p>
          <a:p>
            <a:pPr lvl="3"/>
            <a:r>
              <a:rPr lang="nl-BE" dirty="0" err="1"/>
              <a:t>Troubles</a:t>
            </a:r>
            <a:r>
              <a:rPr lang="nl-BE" dirty="0"/>
              <a:t> du </a:t>
            </a:r>
            <a:r>
              <a:rPr lang="nl-BE" dirty="0" err="1"/>
              <a:t>comportement</a:t>
            </a:r>
            <a:endParaRPr lang="nl-BE" dirty="0"/>
          </a:p>
          <a:p>
            <a:pPr lvl="1"/>
            <a:r>
              <a:rPr lang="nl-BE" dirty="0"/>
              <a:t>Formulaire de </a:t>
            </a:r>
            <a:r>
              <a:rPr lang="nl-BE" dirty="0" err="1"/>
              <a:t>demande</a:t>
            </a:r>
            <a:r>
              <a:rPr lang="nl-BE" dirty="0"/>
              <a:t> : pour </a:t>
            </a:r>
            <a:r>
              <a:rPr lang="nl-BE" dirty="0" err="1"/>
              <a:t>le</a:t>
            </a:r>
            <a:r>
              <a:rPr lang="nl-BE" dirty="0"/>
              <a:t> 30/06/17.</a:t>
            </a:r>
          </a:p>
          <a:p>
            <a:pPr lvl="1"/>
            <a:r>
              <a:rPr lang="fr-BE" dirty="0"/>
              <a:t>Participation active et implication des rotariens !</a:t>
            </a:r>
          </a:p>
          <a:p>
            <a:pPr lvl="1"/>
            <a:r>
              <a:rPr lang="nl-BE" dirty="0"/>
              <a:t>Procédure </a:t>
            </a:r>
            <a:r>
              <a:rPr lang="nl-BE" dirty="0" err="1"/>
              <a:t>administrative</a:t>
            </a:r>
            <a:r>
              <a:rPr lang="nl-BE" dirty="0"/>
              <a:t> </a:t>
            </a:r>
            <a:r>
              <a:rPr lang="nl-BE" dirty="0" err="1"/>
              <a:t>simple</a:t>
            </a:r>
            <a:r>
              <a:rPr lang="nl-BE" dirty="0"/>
              <a:t>.</a:t>
            </a:r>
          </a:p>
          <a:p>
            <a:pPr marL="0" indent="0">
              <a:buNone/>
            </a:pPr>
            <a:endParaRPr lang="nl-BE" dirty="0"/>
          </a:p>
          <a:p>
            <a:endParaRPr lang="fr-BE" dirty="0"/>
          </a:p>
          <a:p>
            <a:endParaRPr lang="fr-BE" dirty="0"/>
          </a:p>
          <a:p>
            <a:pPr marL="0" indent="0">
              <a:buNone/>
            </a:pPr>
            <a:endParaRPr lang="fr-BE" dirty="0"/>
          </a:p>
          <a:p>
            <a:endParaRPr lang="fr-BE" dirty="0"/>
          </a:p>
        </p:txBody>
      </p:sp>
      <p:sp>
        <p:nvSpPr>
          <p:cNvPr id="3" name="ZoneTexte 2"/>
          <p:cNvSpPr txBox="1"/>
          <p:nvPr/>
        </p:nvSpPr>
        <p:spPr>
          <a:xfrm>
            <a:off x="285750" y="5796736"/>
            <a:ext cx="8229600" cy="369332"/>
          </a:xfrm>
          <a:prstGeom prst="rect">
            <a:avLst/>
          </a:prstGeom>
          <a:noFill/>
        </p:spPr>
        <p:txBody>
          <a:bodyPr wrap="square" rtlCol="0">
            <a:spAutoFit/>
          </a:bodyPr>
          <a:lstStyle/>
          <a:p>
            <a:pPr lvl="1"/>
            <a:r>
              <a:rPr lang="nl-BE" sz="1800" dirty="0"/>
              <a:t>Guide </a:t>
            </a:r>
            <a:r>
              <a:rPr lang="nl-BE" sz="1800" dirty="0" err="1"/>
              <a:t>pratique</a:t>
            </a:r>
            <a:r>
              <a:rPr lang="nl-BE" sz="1800" dirty="0"/>
              <a:t> et formulaire de </a:t>
            </a:r>
            <a:r>
              <a:rPr lang="nl-BE" sz="1800" dirty="0" err="1"/>
              <a:t>demande</a:t>
            </a:r>
            <a:r>
              <a:rPr lang="nl-BE" sz="1800" dirty="0"/>
              <a:t> </a:t>
            </a:r>
            <a:r>
              <a:rPr lang="nl-BE" sz="1800" dirty="0" err="1"/>
              <a:t>disponible</a:t>
            </a:r>
            <a:r>
              <a:rPr lang="nl-BE" sz="1800" dirty="0"/>
              <a:t> </a:t>
            </a:r>
            <a:r>
              <a:rPr lang="nl-BE" sz="1800" dirty="0" err="1"/>
              <a:t>sur</a:t>
            </a:r>
            <a:r>
              <a:rPr lang="nl-BE" sz="1800" dirty="0"/>
              <a:t> </a:t>
            </a:r>
            <a:r>
              <a:rPr lang="nl-BE" sz="1800" dirty="0" err="1"/>
              <a:t>le</a:t>
            </a:r>
            <a:r>
              <a:rPr lang="nl-BE" sz="1800" dirty="0"/>
              <a:t> site internet</a:t>
            </a:r>
          </a:p>
        </p:txBody>
      </p:sp>
    </p:spTree>
    <p:extLst>
      <p:ext uri="{BB962C8B-B14F-4D97-AF65-F5344CB8AC3E}">
        <p14:creationId xmlns:p14="http://schemas.microsoft.com/office/powerpoint/2010/main" val="331268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BE" dirty="0"/>
              <a:t>Subventions de district</a:t>
            </a:r>
          </a:p>
        </p:txBody>
      </p:sp>
      <p:sp>
        <p:nvSpPr>
          <p:cNvPr id="4" name="Espace réservé du contenu 3"/>
          <p:cNvSpPr>
            <a:spLocks noGrp="1"/>
          </p:cNvSpPr>
          <p:nvPr>
            <p:ph idx="1"/>
          </p:nvPr>
        </p:nvSpPr>
        <p:spPr/>
        <p:txBody>
          <a:bodyPr/>
          <a:lstStyle/>
          <a:p>
            <a:r>
              <a:rPr lang="fr-BE" dirty="0"/>
              <a:t>2016-2017</a:t>
            </a:r>
          </a:p>
          <a:p>
            <a:endParaRPr lang="en-US" dirty="0" smtClean="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537" y="2011353"/>
            <a:ext cx="7970813" cy="3698043"/>
          </a:xfrm>
          <a:prstGeom prst="rect">
            <a:avLst/>
          </a:prstGeom>
        </p:spPr>
      </p:pic>
    </p:spTree>
    <p:extLst>
      <p:ext uri="{BB962C8B-B14F-4D97-AF65-F5344CB8AC3E}">
        <p14:creationId xmlns:p14="http://schemas.microsoft.com/office/powerpoint/2010/main" val="27750404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pPr algn="ctr"/>
            <a:r>
              <a:rPr lang="nl-BE" dirty="0" err="1"/>
              <a:t>Certification</a:t>
            </a:r>
            <a:endParaRPr lang="nl-BE" dirty="0"/>
          </a:p>
        </p:txBody>
      </p:sp>
    </p:spTree>
    <p:extLst>
      <p:ext uri="{BB962C8B-B14F-4D97-AF65-F5344CB8AC3E}">
        <p14:creationId xmlns:p14="http://schemas.microsoft.com/office/powerpoint/2010/main" val="812440459"/>
      </p:ext>
    </p:extLst>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fr-FR" dirty="0"/>
              <a:t>La certification</a:t>
            </a:r>
          </a:p>
        </p:txBody>
      </p:sp>
      <p:sp>
        <p:nvSpPr>
          <p:cNvPr id="91139" name="Rectangle 3"/>
          <p:cNvSpPr>
            <a:spLocks noGrp="1" noChangeArrowheads="1"/>
          </p:cNvSpPr>
          <p:nvPr>
            <p:ph idx="1"/>
          </p:nvPr>
        </p:nvSpPr>
        <p:spPr/>
        <p:txBody>
          <a:bodyPr/>
          <a:lstStyle/>
          <a:p>
            <a:pPr marL="0" indent="0" algn="ctr">
              <a:buNone/>
            </a:pPr>
            <a:r>
              <a:rPr lang="fr-FR" dirty="0"/>
              <a:t>La certification est indispensable… </a:t>
            </a:r>
          </a:p>
          <a:p>
            <a:pPr marL="0" indent="0" algn="ctr">
              <a:buNone/>
            </a:pPr>
            <a:r>
              <a:rPr lang="fr-FR" dirty="0"/>
              <a:t>… pour demander une subvention ou une bourse.</a:t>
            </a:r>
          </a:p>
          <a:p>
            <a:endParaRPr lang="fr-FR" dirty="0"/>
          </a:p>
          <a:p>
            <a:pPr lvl="1"/>
            <a:r>
              <a:rPr lang="fr-FR" dirty="0"/>
              <a:t>Même le district doit être certifié</a:t>
            </a:r>
          </a:p>
          <a:p>
            <a:pPr lvl="1"/>
            <a:r>
              <a:rPr lang="fr-FR" dirty="0"/>
              <a:t>Renouvelée chaque année</a:t>
            </a:r>
          </a:p>
          <a:p>
            <a:pPr lvl="2"/>
            <a:r>
              <a:rPr lang="fr-FR" dirty="0"/>
              <a:t>Désigner un responsable de la certification</a:t>
            </a:r>
          </a:p>
          <a:p>
            <a:pPr lvl="2"/>
            <a:r>
              <a:rPr lang="fr-FR" dirty="0"/>
              <a:t>Participer au séminaire de gestion des subventions;</a:t>
            </a:r>
          </a:p>
          <a:p>
            <a:pPr lvl="2"/>
            <a:r>
              <a:rPr lang="fr-FR" dirty="0"/>
              <a:t>Respecter les règles du manuel des subventions;</a:t>
            </a:r>
          </a:p>
          <a:p>
            <a:pPr lvl="2"/>
            <a:r>
              <a:rPr lang="fr-FR" dirty="0"/>
              <a:t>Archives digitales, accessibles par le district</a:t>
            </a:r>
          </a:p>
          <a:p>
            <a:pPr lvl="2"/>
            <a:r>
              <a:rPr lang="fr-FR" dirty="0"/>
              <a:t>Signer le protocole d’accord (MOU).</a:t>
            </a:r>
          </a:p>
          <a:p>
            <a:pPr lvl="3"/>
            <a:endParaRPr lang="fr-FR" dirty="0"/>
          </a:p>
        </p:txBody>
      </p:sp>
    </p:spTree>
    <p:extLst>
      <p:ext uri="{BB962C8B-B14F-4D97-AF65-F5344CB8AC3E}">
        <p14:creationId xmlns:p14="http://schemas.microsoft.com/office/powerpoint/2010/main" val="4049149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139">
                                            <p:txEl>
                                              <p:pRg st="3" end="3"/>
                                            </p:txEl>
                                          </p:spTgt>
                                        </p:tgtEl>
                                        <p:attrNameLst>
                                          <p:attrName>style.visibility</p:attrName>
                                        </p:attrNameLst>
                                      </p:cBhvr>
                                      <p:to>
                                        <p:strVal val="visible"/>
                                      </p:to>
                                    </p:set>
                                    <p:animEffect transition="in" filter="fade">
                                      <p:cBhvr>
                                        <p:cTn id="7" dur="500"/>
                                        <p:tgtEl>
                                          <p:spTgt spid="91139">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1139">
                                            <p:txEl>
                                              <p:pRg st="4" end="4"/>
                                            </p:txEl>
                                          </p:spTgt>
                                        </p:tgtEl>
                                        <p:attrNameLst>
                                          <p:attrName>style.visibility</p:attrName>
                                        </p:attrNameLst>
                                      </p:cBhvr>
                                      <p:to>
                                        <p:strVal val="visible"/>
                                      </p:to>
                                    </p:set>
                                    <p:animEffect transition="in" filter="fade">
                                      <p:cBhvr>
                                        <p:cTn id="12" dur="500"/>
                                        <p:tgtEl>
                                          <p:spTgt spid="91139">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1139">
                                            <p:txEl>
                                              <p:pRg st="5" end="5"/>
                                            </p:txEl>
                                          </p:spTgt>
                                        </p:tgtEl>
                                        <p:attrNameLst>
                                          <p:attrName>style.visibility</p:attrName>
                                        </p:attrNameLst>
                                      </p:cBhvr>
                                      <p:to>
                                        <p:strVal val="visible"/>
                                      </p:to>
                                    </p:set>
                                    <p:animEffect transition="in" filter="fade">
                                      <p:cBhvr>
                                        <p:cTn id="15" dur="500"/>
                                        <p:tgtEl>
                                          <p:spTgt spid="91139">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1139">
                                            <p:txEl>
                                              <p:pRg st="6" end="6"/>
                                            </p:txEl>
                                          </p:spTgt>
                                        </p:tgtEl>
                                        <p:attrNameLst>
                                          <p:attrName>style.visibility</p:attrName>
                                        </p:attrNameLst>
                                      </p:cBhvr>
                                      <p:to>
                                        <p:strVal val="visible"/>
                                      </p:to>
                                    </p:set>
                                    <p:animEffect transition="in" filter="fade">
                                      <p:cBhvr>
                                        <p:cTn id="18" dur="500"/>
                                        <p:tgtEl>
                                          <p:spTgt spid="91139">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91139">
                                            <p:txEl>
                                              <p:pRg st="7" end="7"/>
                                            </p:txEl>
                                          </p:spTgt>
                                        </p:tgtEl>
                                        <p:attrNameLst>
                                          <p:attrName>style.visibility</p:attrName>
                                        </p:attrNameLst>
                                      </p:cBhvr>
                                      <p:to>
                                        <p:strVal val="visible"/>
                                      </p:to>
                                    </p:set>
                                    <p:animEffect transition="in" filter="fade">
                                      <p:cBhvr>
                                        <p:cTn id="21" dur="500"/>
                                        <p:tgtEl>
                                          <p:spTgt spid="91139">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91139">
                                            <p:txEl>
                                              <p:pRg st="8" end="8"/>
                                            </p:txEl>
                                          </p:spTgt>
                                        </p:tgtEl>
                                        <p:attrNameLst>
                                          <p:attrName>style.visibility</p:attrName>
                                        </p:attrNameLst>
                                      </p:cBhvr>
                                      <p:to>
                                        <p:strVal val="visible"/>
                                      </p:to>
                                    </p:set>
                                    <p:animEffect transition="in" filter="fade">
                                      <p:cBhvr>
                                        <p:cTn id="24" dur="500"/>
                                        <p:tgtEl>
                                          <p:spTgt spid="91139">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91139">
                                            <p:txEl>
                                              <p:pRg st="9" end="9"/>
                                            </p:txEl>
                                          </p:spTgt>
                                        </p:tgtEl>
                                        <p:attrNameLst>
                                          <p:attrName>style.visibility</p:attrName>
                                        </p:attrNameLst>
                                      </p:cBhvr>
                                      <p:to>
                                        <p:strVal val="visible"/>
                                      </p:to>
                                    </p:set>
                                    <p:animEffect transition="in" filter="fade">
                                      <p:cBhvr>
                                        <p:cTn id="27" dur="500"/>
                                        <p:tgtEl>
                                          <p:spTgt spid="9113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La </a:t>
            </a:r>
            <a:r>
              <a:rPr lang="nl-BE" dirty="0" err="1"/>
              <a:t>Fondation</a:t>
            </a:r>
            <a:r>
              <a:rPr lang="nl-BE" dirty="0"/>
              <a:t> Rotary</a:t>
            </a:r>
          </a:p>
        </p:txBody>
      </p:sp>
      <p:sp>
        <p:nvSpPr>
          <p:cNvPr id="3" name="Tijdelijke aanduiding voor inhoud 2"/>
          <p:cNvSpPr>
            <a:spLocks noGrp="1"/>
          </p:cNvSpPr>
          <p:nvPr>
            <p:ph idx="1"/>
          </p:nvPr>
        </p:nvSpPr>
        <p:spPr/>
        <p:txBody>
          <a:bodyPr/>
          <a:lstStyle/>
          <a:p>
            <a:pPr lvl="0"/>
            <a:r>
              <a:rPr lang="nl-BE" dirty="0"/>
              <a:t>4 </a:t>
            </a:r>
            <a:r>
              <a:rPr lang="nl-BE" dirty="0" err="1"/>
              <a:t>priorités</a:t>
            </a:r>
            <a:endParaRPr lang="nl-BE" dirty="0"/>
          </a:p>
          <a:p>
            <a:pPr lvl="1"/>
            <a:r>
              <a:rPr lang="en-US" dirty="0" err="1"/>
              <a:t>Eradiquer</a:t>
            </a:r>
            <a:r>
              <a:rPr lang="en-US" dirty="0"/>
              <a:t> la polio,</a:t>
            </a:r>
          </a:p>
          <a:p>
            <a:pPr lvl="1"/>
            <a:r>
              <a:rPr lang="fr-BE" dirty="0"/>
              <a:t>Renforcer les connaissances, la participation et le soutien financier des Rotariens à la Fondation,</a:t>
            </a:r>
          </a:p>
          <a:p>
            <a:pPr lvl="1"/>
            <a:r>
              <a:rPr lang="fr-BE" dirty="0"/>
              <a:t>Augmenter la qualité et l’impact de l’action humanitaire du Rotary au travers des subventions de la Fondation et des six axes stratégiques,</a:t>
            </a:r>
          </a:p>
          <a:p>
            <a:pPr lvl="1"/>
            <a:r>
              <a:rPr lang="fr-BE" dirty="0"/>
              <a:t>Améliorer l’image de la Fondation et sensibiliser le public à son </a:t>
            </a:r>
            <a:r>
              <a:rPr lang="en-US" dirty="0"/>
              <a:t>oeuvre.</a:t>
            </a:r>
            <a:endParaRPr lang="nl-BE" dirty="0"/>
          </a:p>
        </p:txBody>
      </p:sp>
    </p:spTree>
    <p:extLst>
      <p:ext uri="{BB962C8B-B14F-4D97-AF65-F5344CB8AC3E}">
        <p14:creationId xmlns:p14="http://schemas.microsoft.com/office/powerpoint/2010/main" val="374268774"/>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pPr algn="ctr"/>
            <a:r>
              <a:rPr lang="nl-BE" dirty="0" err="1"/>
              <a:t>Commission</a:t>
            </a:r>
            <a:r>
              <a:rPr lang="nl-BE" dirty="0"/>
              <a:t> </a:t>
            </a:r>
            <a:r>
              <a:rPr lang="nl-BE" dirty="0" err="1"/>
              <a:t>Fondation</a:t>
            </a:r>
            <a:r>
              <a:rPr lang="nl-BE" dirty="0"/>
              <a:t> Rotary </a:t>
            </a:r>
            <a:br>
              <a:rPr lang="nl-BE" dirty="0"/>
            </a:br>
            <a:r>
              <a:rPr lang="nl-BE" dirty="0"/>
              <a:t>du club</a:t>
            </a:r>
          </a:p>
        </p:txBody>
      </p:sp>
    </p:spTree>
    <p:extLst>
      <p:ext uri="{BB962C8B-B14F-4D97-AF65-F5344CB8AC3E}">
        <p14:creationId xmlns:p14="http://schemas.microsoft.com/office/powerpoint/2010/main" val="704290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bwMode="auto">
          <a:xfrm>
            <a:off x="457200" y="685800"/>
            <a:ext cx="8458200" cy="5410200"/>
          </a:xfrm>
          <a:prstGeom prst="rect">
            <a:avLst/>
          </a:prstGeom>
          <a:noFill/>
          <a:ln>
            <a:miter lim="800000"/>
            <a:headEnd/>
            <a:tailEnd/>
          </a:ln>
        </p:spPr>
        <p:txBody>
          <a:bodyPr vert="horz" wrap="square" lIns="91440" tIns="45720" rIns="91440" bIns="45720" numCol="1" anchor="t" anchorCtr="0" compatLnSpc="1">
            <a:prstTxWarp prst="textNoShape">
              <a:avLst/>
            </a:prstTxWarp>
            <a:normAutofit/>
          </a:bodyPr>
          <a:lstStyle/>
          <a:p>
            <a:pPr marL="342900" marR="0" lvl="0" indent="-342900" algn="l" defTabSz="457200" rtl="0" eaLnBrk="0" fontAlgn="base" latinLnBrk="0" hangingPunct="0">
              <a:lnSpc>
                <a:spcPct val="120000"/>
              </a:lnSpc>
              <a:spcBef>
                <a:spcPct val="20000"/>
              </a:spcBef>
              <a:spcAft>
                <a:spcPct val="0"/>
              </a:spcAft>
              <a:buClrTx/>
              <a:buSzTx/>
              <a:buFontTx/>
              <a:buNone/>
              <a:tabLst/>
              <a:defRPr/>
            </a:pPr>
            <a:endParaRPr kumimoji="0" lang="fr-BE" sz="3200" b="0" i="0" u="none" strike="noStrike" kern="0" cap="none" spc="0" normalizeH="0" baseline="0" noProof="0" dirty="0">
              <a:ln>
                <a:noFill/>
              </a:ln>
              <a:solidFill>
                <a:srgbClr val="585858"/>
              </a:solidFill>
              <a:effectLst/>
              <a:uLnTx/>
              <a:uFillTx/>
              <a:latin typeface="Georgia" pitchFamily="18" charset="0"/>
              <a:ea typeface="MS PGothic" pitchFamily="34" charset="-128"/>
              <a:cs typeface="Arial"/>
            </a:endParaRPr>
          </a:p>
        </p:txBody>
      </p:sp>
      <p:sp>
        <p:nvSpPr>
          <p:cNvPr id="8" name="Titre 7"/>
          <p:cNvSpPr>
            <a:spLocks noGrp="1"/>
          </p:cNvSpPr>
          <p:nvPr>
            <p:ph type="title"/>
          </p:nvPr>
        </p:nvSpPr>
        <p:spPr/>
        <p:txBody>
          <a:bodyPr>
            <a:normAutofit fontScale="90000"/>
          </a:bodyPr>
          <a:lstStyle/>
          <a:p>
            <a:r>
              <a:rPr lang="fr-BE" dirty="0"/>
              <a:t>Commission Fondation Rotary du club</a:t>
            </a:r>
            <a:endParaRPr lang="en-US" dirty="0"/>
          </a:p>
        </p:txBody>
      </p:sp>
      <p:sp>
        <p:nvSpPr>
          <p:cNvPr id="6" name="Espace réservé du contenu 5"/>
          <p:cNvSpPr>
            <a:spLocks noGrp="1"/>
          </p:cNvSpPr>
          <p:nvPr>
            <p:ph idx="1"/>
          </p:nvPr>
        </p:nvSpPr>
        <p:spPr/>
        <p:txBody>
          <a:bodyPr/>
          <a:lstStyle/>
          <a:p>
            <a:pPr lvl="0"/>
            <a:r>
              <a:rPr lang="fr-BE" dirty="0"/>
              <a:t>Rôle de la Commission</a:t>
            </a:r>
          </a:p>
          <a:p>
            <a:pPr lvl="1"/>
            <a:r>
              <a:rPr lang="fr-BE" dirty="0"/>
              <a:t>Objectifs annuels dans Rotary Central</a:t>
            </a:r>
          </a:p>
          <a:p>
            <a:pPr lvl="1"/>
            <a:r>
              <a:rPr lang="fr-BE" dirty="0"/>
              <a:t>Informer les (nouveaux) membres du clubs sur la Fondation Rotary</a:t>
            </a:r>
          </a:p>
          <a:p>
            <a:pPr lvl="1"/>
            <a:r>
              <a:rPr lang="fr-BE" dirty="0"/>
              <a:t>Motiver les membres du club à monter des projets</a:t>
            </a:r>
          </a:p>
          <a:p>
            <a:pPr lvl="1"/>
            <a:r>
              <a:rPr lang="fr-BE" dirty="0"/>
              <a:t>Rechercher les projets subsidiables</a:t>
            </a:r>
          </a:p>
          <a:p>
            <a:pPr lvl="1"/>
            <a:r>
              <a:rPr lang="fr-BE" dirty="0"/>
              <a:t>Motiver le Comité et les membres du club à contribuer financièrement à la Fondation </a:t>
            </a:r>
            <a:r>
              <a:rPr lang="fr-BE" dirty="0" smtClean="0"/>
              <a:t>Rotary</a:t>
            </a:r>
            <a:endParaRPr lang="fr-BE" dirty="0"/>
          </a:p>
        </p:txBody>
      </p:sp>
      <p:sp>
        <p:nvSpPr>
          <p:cNvPr id="9" name="ZoneTexte 8"/>
          <p:cNvSpPr txBox="1"/>
          <p:nvPr/>
        </p:nvSpPr>
        <p:spPr>
          <a:xfrm>
            <a:off x="1295400" y="5867400"/>
            <a:ext cx="7620000" cy="1200329"/>
          </a:xfrm>
          <a:prstGeom prst="rect">
            <a:avLst/>
          </a:prstGeom>
          <a:noFill/>
        </p:spPr>
        <p:txBody>
          <a:bodyPr wrap="square" rtlCol="0">
            <a:spAutoFit/>
          </a:bodyPr>
          <a:lstStyle/>
          <a:p>
            <a:pPr lvl="1" algn="ctr"/>
            <a:r>
              <a:rPr lang="fr-BE" b="1" dirty="0">
                <a:solidFill>
                  <a:schemeClr val="tx2"/>
                </a:solidFill>
              </a:rPr>
              <a:t>Planification annuelle en ligne</a:t>
            </a:r>
          </a:p>
          <a:p>
            <a:pPr lvl="1" algn="ctr"/>
            <a:r>
              <a:rPr lang="fr-BE" b="1" dirty="0">
                <a:solidFill>
                  <a:schemeClr val="tx2"/>
                </a:solidFill>
              </a:rPr>
              <a:t>Travail en équipe : ensemble on est plus forts.</a:t>
            </a:r>
          </a:p>
          <a:p>
            <a:pPr lvl="0" algn="ctr"/>
            <a:endParaRPr lang="fr-BE" b="1" dirty="0">
              <a:solidFill>
                <a:schemeClr val="tx2"/>
              </a:solidFill>
            </a:endParaRPr>
          </a:p>
        </p:txBody>
      </p:sp>
    </p:spTree>
    <p:extLst>
      <p:ext uri="{BB962C8B-B14F-4D97-AF65-F5344CB8AC3E}">
        <p14:creationId xmlns:p14="http://schemas.microsoft.com/office/powerpoint/2010/main" val="361367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FONDATION ROTARY</a:t>
            </a:r>
          </a:p>
        </p:txBody>
      </p:sp>
      <p:sp>
        <p:nvSpPr>
          <p:cNvPr id="351235" name="Rectangle 3"/>
          <p:cNvSpPr>
            <a:spLocks noGrp="1" noChangeArrowheads="1"/>
          </p:cNvSpPr>
          <p:nvPr>
            <p:ph idx="1"/>
          </p:nvPr>
        </p:nvSpPr>
        <p:spPr/>
        <p:txBody>
          <a:bodyPr/>
          <a:lstStyle/>
          <a:p>
            <a:r>
              <a:rPr lang="fr-BE" dirty="0"/>
              <a:t>Les actions de la Fondation</a:t>
            </a:r>
            <a:endParaRPr lang="fr-FR" dirty="0"/>
          </a:p>
          <a:p>
            <a:pPr lvl="1"/>
            <a:r>
              <a:rPr lang="fr-FR" dirty="0"/>
              <a:t>Programmes humanitaires</a:t>
            </a:r>
          </a:p>
          <a:p>
            <a:pPr lvl="2"/>
            <a:r>
              <a:rPr lang="fr-FR" dirty="0"/>
              <a:t>Subventions de district (district </a:t>
            </a:r>
            <a:r>
              <a:rPr lang="fr-FR" dirty="0" err="1"/>
              <a:t>grants</a:t>
            </a:r>
            <a:r>
              <a:rPr lang="fr-FR" dirty="0"/>
              <a:t>)</a:t>
            </a:r>
          </a:p>
          <a:p>
            <a:pPr lvl="2"/>
            <a:r>
              <a:rPr lang="fr-FR" dirty="0"/>
              <a:t>Subventions mondiales (global </a:t>
            </a:r>
            <a:r>
              <a:rPr lang="fr-FR" dirty="0" err="1"/>
              <a:t>grants</a:t>
            </a:r>
            <a:r>
              <a:rPr lang="fr-FR" dirty="0"/>
              <a:t>)</a:t>
            </a:r>
          </a:p>
          <a:p>
            <a:pPr lvl="1"/>
            <a:r>
              <a:rPr lang="fr-BE" dirty="0"/>
              <a:t>End Polio </a:t>
            </a:r>
            <a:r>
              <a:rPr lang="fr-BE" dirty="0" err="1"/>
              <a:t>Now</a:t>
            </a:r>
            <a:endParaRPr lang="fr-BE" dirty="0"/>
          </a:p>
          <a:p>
            <a:pPr lvl="1"/>
            <a:r>
              <a:rPr lang="fr-BE" dirty="0"/>
              <a:t>Bourses d’études</a:t>
            </a:r>
          </a:p>
          <a:p>
            <a:pPr lvl="1"/>
            <a:r>
              <a:rPr lang="fr-BE" dirty="0"/>
              <a:t>Centres Rotary pour la paix.</a:t>
            </a:r>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9064" y="4627419"/>
            <a:ext cx="1613876" cy="1075918"/>
          </a:xfrm>
          <a:prstGeom prst="rect">
            <a:avLst/>
          </a:prstGeom>
        </p:spPr>
      </p:pic>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9527" y="4627418"/>
            <a:ext cx="1612411" cy="1075918"/>
          </a:xfrm>
          <a:prstGeom prst="rect">
            <a:avLst/>
          </a:prstGeom>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6615" y="4624822"/>
            <a:ext cx="1475861" cy="1078514"/>
          </a:xfrm>
          <a:prstGeom prst="rect">
            <a:avLst/>
          </a:prstGeom>
        </p:spPr>
      </p:pic>
    </p:spTree>
    <p:extLst>
      <p:ext uri="{BB962C8B-B14F-4D97-AF65-F5344CB8AC3E}">
        <p14:creationId xmlns:p14="http://schemas.microsoft.com/office/powerpoint/2010/main" val="14571835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4400" b="1" dirty="0" err="1"/>
              <a:t>Centième</a:t>
            </a:r>
            <a:r>
              <a:rPr lang="nl-BE" sz="4400" b="1" dirty="0"/>
              <a:t> </a:t>
            </a:r>
            <a:r>
              <a:rPr lang="nl-BE" sz="4400" b="1" dirty="0" err="1"/>
              <a:t>anniversaire</a:t>
            </a:r>
            <a:endParaRPr lang="nl-BE" sz="4400" b="1" dirty="0"/>
          </a:p>
        </p:txBody>
      </p:sp>
      <p:sp>
        <p:nvSpPr>
          <p:cNvPr id="4" name="Espace réservé du contenu 3"/>
          <p:cNvSpPr>
            <a:spLocks noGrp="1"/>
          </p:cNvSpPr>
          <p:nvPr>
            <p:ph idx="1"/>
          </p:nvPr>
        </p:nvSpPr>
        <p:spPr/>
        <p:txBody>
          <a:bodyPr/>
          <a:lstStyle/>
          <a:p>
            <a:pPr marL="0" indent="0" algn="ctr">
              <a:buNone/>
            </a:pPr>
            <a:r>
              <a:rPr lang="fr-BE" sz="4400" dirty="0"/>
              <a:t>Challenge du D1630</a:t>
            </a:r>
          </a:p>
          <a:p>
            <a:endParaRPr lang="fr-BE" dirty="0"/>
          </a:p>
          <a:p>
            <a:pPr marL="0" indent="0" algn="ctr">
              <a:buNone/>
            </a:pPr>
            <a:r>
              <a:rPr lang="nl-BE" dirty="0">
                <a:solidFill>
                  <a:schemeClr val="tx1"/>
                </a:solidFill>
              </a:rPr>
              <a:t>Que </a:t>
            </a:r>
            <a:r>
              <a:rPr lang="nl-BE" dirty="0"/>
              <a:t>TOUS LES CLUBS DU DISTRICT </a:t>
            </a:r>
            <a:r>
              <a:rPr lang="nl-BE" dirty="0" err="1">
                <a:solidFill>
                  <a:schemeClr val="tx1"/>
                </a:solidFill>
              </a:rPr>
              <a:t>soient</a:t>
            </a:r>
            <a:r>
              <a:rPr lang="nl-BE" dirty="0">
                <a:solidFill>
                  <a:schemeClr val="tx1"/>
                </a:solidFill>
              </a:rPr>
              <a:t> </a:t>
            </a:r>
            <a:r>
              <a:rPr lang="nl-BE" dirty="0" err="1">
                <a:solidFill>
                  <a:schemeClr val="tx1"/>
                </a:solidFill>
              </a:rPr>
              <a:t>concernés</a:t>
            </a:r>
            <a:r>
              <a:rPr lang="nl-BE" dirty="0">
                <a:solidFill>
                  <a:schemeClr val="tx1"/>
                </a:solidFill>
              </a:rPr>
              <a:t> par UNE SUBVENTION de la FONDATION</a:t>
            </a:r>
          </a:p>
          <a:p>
            <a:endParaRPr lang="nl-BE" dirty="0">
              <a:solidFill>
                <a:schemeClr val="tx1"/>
              </a:solidFill>
            </a:endParaRPr>
          </a:p>
          <a:p>
            <a:pPr lvl="1"/>
            <a:r>
              <a:rPr lang="nl-BE" dirty="0" err="1"/>
              <a:t>Subvention</a:t>
            </a:r>
            <a:r>
              <a:rPr lang="nl-BE" dirty="0"/>
              <a:t> de district</a:t>
            </a:r>
          </a:p>
          <a:p>
            <a:pPr lvl="1"/>
            <a:r>
              <a:rPr lang="nl-BE" dirty="0" err="1"/>
              <a:t>Subvention</a:t>
            </a:r>
            <a:r>
              <a:rPr lang="nl-BE" dirty="0"/>
              <a:t> Mondiale</a:t>
            </a:r>
          </a:p>
          <a:p>
            <a:pPr lvl="1"/>
            <a:r>
              <a:rPr lang="nl-BE" dirty="0" err="1"/>
              <a:t>Bourse</a:t>
            </a:r>
            <a:r>
              <a:rPr lang="nl-BE" dirty="0"/>
              <a:t> </a:t>
            </a:r>
            <a:r>
              <a:rPr lang="nl-BE" dirty="0" err="1"/>
              <a:t>d’étude</a:t>
            </a:r>
            <a:endParaRPr lang="nl-BE" dirty="0"/>
          </a:p>
          <a:p>
            <a:endParaRPr lang="fr-BE" dirty="0"/>
          </a:p>
          <a:p>
            <a:endParaRPr lang="fr-BE" dirty="0"/>
          </a:p>
        </p:txBody>
      </p:sp>
      <p:sp>
        <p:nvSpPr>
          <p:cNvPr id="3" name="Tekstvak 2"/>
          <p:cNvSpPr txBox="1"/>
          <p:nvPr/>
        </p:nvSpPr>
        <p:spPr>
          <a:xfrm>
            <a:off x="1461655" y="4468803"/>
            <a:ext cx="7543800" cy="1754326"/>
          </a:xfrm>
          <a:prstGeom prst="rect">
            <a:avLst/>
          </a:prstGeom>
          <a:noFill/>
        </p:spPr>
        <p:txBody>
          <a:bodyPr wrap="square" rtlCol="0">
            <a:spAutoFit/>
          </a:bodyPr>
          <a:lstStyle/>
          <a:p>
            <a:endParaRPr lang="nl-BE" sz="3600" dirty="0"/>
          </a:p>
          <a:p>
            <a:endParaRPr lang="nl-BE" sz="3600" dirty="0"/>
          </a:p>
          <a:p>
            <a:r>
              <a:rPr lang="nl-BE" sz="3600" dirty="0"/>
              <a:t>	</a:t>
            </a:r>
          </a:p>
        </p:txBody>
      </p:sp>
    </p:spTree>
    <p:extLst>
      <p:ext uri="{BB962C8B-B14F-4D97-AF65-F5344CB8AC3E}">
        <p14:creationId xmlns:p14="http://schemas.microsoft.com/office/powerpoint/2010/main" val="449346774"/>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pPr algn="ctr"/>
            <a:r>
              <a:rPr lang="fr-BE" dirty="0"/>
              <a:t>Le financement de la Fondation</a:t>
            </a:r>
            <a:endParaRPr lang="en-US" dirty="0"/>
          </a:p>
        </p:txBody>
      </p:sp>
    </p:spTree>
    <p:extLst>
      <p:ext uri="{BB962C8B-B14F-4D97-AF65-F5344CB8AC3E}">
        <p14:creationId xmlns:p14="http://schemas.microsoft.com/office/powerpoint/2010/main" val="26887536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dirty="0"/>
              <a:t>Mécanique de financement</a:t>
            </a:r>
          </a:p>
        </p:txBody>
      </p:sp>
      <p:sp>
        <p:nvSpPr>
          <p:cNvPr id="3" name="Espace réservé du contenu 2"/>
          <p:cNvSpPr>
            <a:spLocks noGrp="1"/>
          </p:cNvSpPr>
          <p:nvPr>
            <p:ph idx="1"/>
          </p:nvPr>
        </p:nvSpPr>
        <p:spPr>
          <a:xfrm>
            <a:off x="445848" y="1280609"/>
            <a:ext cx="8252303" cy="4908880"/>
          </a:xfrm>
        </p:spPr>
        <p:txBody>
          <a:bodyPr>
            <a:noAutofit/>
          </a:bodyPr>
          <a:lstStyle/>
          <a:p>
            <a:r>
              <a:rPr lang="fr-BE" dirty="0"/>
              <a:t>Fonds mondial et fonds spécifique de district</a:t>
            </a:r>
          </a:p>
          <a:p>
            <a:endParaRPr lang="fr-BE" sz="1000" dirty="0"/>
          </a:p>
          <a:p>
            <a:pPr lvl="1"/>
            <a:r>
              <a:rPr lang="fr-BE" dirty="0"/>
              <a:t>Fonds annuel-SHARE</a:t>
            </a:r>
          </a:p>
          <a:p>
            <a:pPr lvl="2"/>
            <a:r>
              <a:rPr lang="fr-BE" dirty="0"/>
              <a:t>principale source de financement des programmes et activités de la Fondation Rotary.</a:t>
            </a:r>
          </a:p>
          <a:p>
            <a:pPr lvl="2"/>
            <a:endParaRPr lang="fr-BE" sz="1000" dirty="0"/>
          </a:p>
          <a:p>
            <a:pPr lvl="1"/>
            <a:r>
              <a:rPr lang="fr-BE" dirty="0"/>
              <a:t>Les contributions des clubs au Fonds annuel-SHARE sont réparties :</a:t>
            </a:r>
          </a:p>
          <a:p>
            <a:pPr lvl="2"/>
            <a:r>
              <a:rPr lang="fr-BE" dirty="0"/>
              <a:t>Une moitié est allouée au </a:t>
            </a:r>
            <a:r>
              <a:rPr lang="fr-BE" b="1" u="sng" dirty="0"/>
              <a:t>Fonds mondial </a:t>
            </a:r>
            <a:r>
              <a:rPr lang="fr-BE" dirty="0"/>
              <a:t>qui finance les programmes internationaux de la Fondation Rotary auxquels tous les districts peuvent participer.</a:t>
            </a:r>
          </a:p>
          <a:p>
            <a:pPr lvl="2"/>
            <a:r>
              <a:rPr lang="fr-BE" dirty="0"/>
              <a:t>L’autre moitié est allouée aux </a:t>
            </a:r>
            <a:r>
              <a:rPr lang="fr-BE" b="1" u="sng" dirty="0"/>
              <a:t>Fonds spécifiques de district </a:t>
            </a:r>
            <a:r>
              <a:rPr lang="fr-BE" dirty="0"/>
              <a:t>qui permettent à chaque district de financer les subventions et programmes de son choix.</a:t>
            </a:r>
          </a:p>
          <a:p>
            <a:pPr lvl="2"/>
            <a:endParaRPr lang="fr-BE" dirty="0"/>
          </a:p>
        </p:txBody>
      </p:sp>
    </p:spTree>
    <p:extLst>
      <p:ext uri="{BB962C8B-B14F-4D97-AF65-F5344CB8AC3E}">
        <p14:creationId xmlns:p14="http://schemas.microsoft.com/office/powerpoint/2010/main" val="16808528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3338</TotalTime>
  <Words>2895</Words>
  <Application>Microsoft Office PowerPoint</Application>
  <PresentationFormat>Affichage à l'écran (4:3)</PresentationFormat>
  <Paragraphs>451</Paragraphs>
  <Slides>51</Slides>
  <Notes>34</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51</vt:i4>
      </vt:variant>
    </vt:vector>
  </HeadingPairs>
  <TitlesOfParts>
    <vt:vector size="53" baseType="lpstr">
      <vt:lpstr>Thème Office</vt:lpstr>
      <vt:lpstr>Feuille de calcul</vt:lpstr>
      <vt:lpstr>Présentation de la Fondation Rotary</vt:lpstr>
      <vt:lpstr>La Fondation Rotary</vt:lpstr>
      <vt:lpstr>Mission de la Fondation</vt:lpstr>
      <vt:lpstr>Les Axes Stratégiques du Rotary</vt:lpstr>
      <vt:lpstr>La Fondation Rotary</vt:lpstr>
      <vt:lpstr>LA FONDATION ROTARY</vt:lpstr>
      <vt:lpstr>Centième anniversaire</vt:lpstr>
      <vt:lpstr>Le financement de la Fondation</vt:lpstr>
      <vt:lpstr>Mécanique de financement</vt:lpstr>
      <vt:lpstr>Mécanique de financement</vt:lpstr>
      <vt:lpstr>Mécanique de financement</vt:lpstr>
      <vt:lpstr>Mécanique de financement</vt:lpstr>
      <vt:lpstr>Mécanique de financement</vt:lpstr>
      <vt:lpstr>Fondation et D1630</vt:lpstr>
      <vt:lpstr>Fondation et D1630</vt:lpstr>
      <vt:lpstr>Fondation et D1630</vt:lpstr>
      <vt:lpstr>Fondation et D1630</vt:lpstr>
      <vt:lpstr>Cercle Paul Harris</vt:lpstr>
      <vt:lpstr>Qu’est-ce que le cercle Paul Harris ?</vt:lpstr>
      <vt:lpstr>Témoignage de reconnaissance</vt:lpstr>
      <vt:lpstr>Subventions Mondiales (Global Grants)</vt:lpstr>
      <vt:lpstr>Subventions mondiales (Global Grants)</vt:lpstr>
      <vt:lpstr>Subventions mondiales (Global Grants)</vt:lpstr>
      <vt:lpstr>Subventions mondiales (Global Grants)</vt:lpstr>
      <vt:lpstr>Les bourses</vt:lpstr>
      <vt:lpstr>1. Les bourses d’études </vt:lpstr>
      <vt:lpstr>Présentation PowerPoint</vt:lpstr>
      <vt:lpstr>Présentation PowerPoint</vt:lpstr>
      <vt:lpstr>Bourses de district 2016-2017</vt:lpstr>
      <vt:lpstr>Bourses pour l’année académique 2017-2018</vt:lpstr>
      <vt:lpstr>http://d1630.org/fr/TRF/scholarship</vt:lpstr>
      <vt:lpstr>En résumé - Trois Etapes</vt:lpstr>
      <vt:lpstr>Etape 1. Choix du candidat …</vt:lpstr>
      <vt:lpstr>… suite et fin.</vt:lpstr>
      <vt:lpstr>Etape 2. Etablissement du dossier…</vt:lpstr>
      <vt:lpstr>… et remise de celui-ci.</vt:lpstr>
      <vt:lpstr>Etape 3. Auditions des candidats…</vt:lpstr>
      <vt:lpstr>… et obtention des résultats.</vt:lpstr>
      <vt:lpstr>2. Les bourses du Rotary pour la Paix </vt:lpstr>
      <vt:lpstr>Deux programmes</vt:lpstr>
      <vt:lpstr>Critères de sélection</vt:lpstr>
      <vt:lpstr>Lauréats du D 1630</vt:lpstr>
      <vt:lpstr>Pour 2018/2019</vt:lpstr>
      <vt:lpstr>Subventions de district (district grants)</vt:lpstr>
      <vt:lpstr>Subventions de district</vt:lpstr>
      <vt:lpstr>Subventions de district</vt:lpstr>
      <vt:lpstr>Subventions de district</vt:lpstr>
      <vt:lpstr>Certification</vt:lpstr>
      <vt:lpstr>La certification</vt:lpstr>
      <vt:lpstr>Commission Fondation Rotary  du club</vt:lpstr>
      <vt:lpstr>Commission Fondation Rotary du club</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Rotary</dc:creator>
  <cp:lastModifiedBy>Meyer Luc</cp:lastModifiedBy>
  <cp:revision>134</cp:revision>
  <dcterms:created xsi:type="dcterms:W3CDTF">2016-08-23T19:25:19Z</dcterms:created>
  <dcterms:modified xsi:type="dcterms:W3CDTF">2017-02-15T14:29:07Z</dcterms:modified>
</cp:coreProperties>
</file>